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tags/tag2.xml" ContentType="application/vnd.openxmlformats-officedocument.presentationml.tags+xml"/>
  <Override PartName="/ppt/notesSlides/notesSlide20.xml" ContentType="application/vnd.openxmlformats-officedocument.presentationml.notesSlide+xml"/>
  <Override PartName="/ppt/comments/comment4.xml" ContentType="application/vnd.openxmlformats-officedocument.presentationml.comments+xml"/>
  <Override PartName="/ppt/notesSlides/notesSlide21.xml" ContentType="application/vnd.openxmlformats-officedocument.presentationml.notesSlide+xml"/>
  <Override PartName="/ppt/comments/comment5.xml" ContentType="application/vnd.openxmlformats-officedocument.presentationml.comments+xml"/>
  <Override PartName="/ppt/notesSlides/notesSlide22.xml" ContentType="application/vnd.openxmlformats-officedocument.presentationml.notesSlide+xml"/>
  <Override PartName="/ppt/comments/comment6.xml" ContentType="application/vnd.openxmlformats-officedocument.presentationml.comments+xml"/>
  <Override PartName="/ppt/tags/tag3.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comments/comment7.xml" ContentType="application/vnd.openxmlformats-officedocument.presentationml.comments+xml"/>
  <Override PartName="/ppt/notesSlides/notesSlide29.xml" ContentType="application/vnd.openxmlformats-officedocument.presentationml.notesSlide+xml"/>
  <Override PartName="/ppt/comments/comment8.xml" ContentType="application/vnd.openxmlformats-officedocument.presentationml.comments+xml"/>
  <Override PartName="/ppt/notesSlides/notesSlide30.xml" ContentType="application/vnd.openxmlformats-officedocument.presentationml.notesSlide+xml"/>
  <Override PartName="/ppt/comments/comment9.xml" ContentType="application/vnd.openxmlformats-officedocument.presentationml.comments+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5.xml" ContentType="application/vnd.openxmlformats-officedocument.presentationml.tags+xml"/>
  <Override PartName="/ppt/notesSlides/notesSlide35.xml" ContentType="application/vnd.openxmlformats-officedocument.presentationml.notesSlide+xml"/>
  <Override PartName="/ppt/comments/comment10.xml" ContentType="application/vnd.openxmlformats-officedocument.presentationml.comment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6.xml" ContentType="application/vnd.openxmlformats-officedocument.presentationml.tags+xml"/>
  <Override PartName="/ppt/notesSlides/notesSlide38.xml" ContentType="application/vnd.openxmlformats-officedocument.presentationml.notesSlide+xml"/>
  <Override PartName="/ppt/tags/tag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1.xml" ContentType="application/vnd.openxmlformats-officedocument.presentationml.comments+xml"/>
  <Override PartName="/ppt/notesSlides/notesSlide43.xml" ContentType="application/vnd.openxmlformats-officedocument.presentationml.notesSlide+xml"/>
  <Override PartName="/ppt/charts/chart2.xml" ContentType="application/vnd.openxmlformats-officedocument.drawingml.chart+xml"/>
  <Override PartName="/ppt/notesSlides/notesSlide44.xml" ContentType="application/vnd.openxmlformats-officedocument.presentationml.notesSlide+xml"/>
  <Override PartName="/ppt/charts/chart3.xml" ContentType="application/vnd.openxmlformats-officedocument.drawingml.chart+xml"/>
  <Override PartName="/ppt/notesSlides/notesSlide45.xml" ContentType="application/vnd.openxmlformats-officedocument.presentationml.notesSlide+xml"/>
  <Override PartName="/ppt/comments/comment12.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5.xml" ContentType="application/vnd.openxmlformats-officedocument.drawingml.chart+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omments/comment13.xml" ContentType="application/vnd.openxmlformats-officedocument.presentationml.comment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14.xml" ContentType="application/vnd.openxmlformats-officedocument.presentationml.comments+xml"/>
  <Override PartName="/ppt/notesSlides/notesSlide62.xml" ContentType="application/vnd.openxmlformats-officedocument.presentationml.notesSlide+xml"/>
  <Override PartName="/ppt/comments/comment15.xml" ContentType="application/vnd.openxmlformats-officedocument.presentationml.comments+xml"/>
  <Override PartName="/ppt/notesSlides/notesSlide63.xml" ContentType="application/vnd.openxmlformats-officedocument.presentationml.notesSlide+xml"/>
  <Override PartName="/ppt/comments/comment16.xml" ContentType="application/vnd.openxmlformats-officedocument.presentationml.comments+xml"/>
  <Override PartName="/ppt/notesSlides/notesSlide64.xml" ContentType="application/vnd.openxmlformats-officedocument.presentationml.notesSlide+xml"/>
  <Override PartName="/ppt/comments/comment17.xml" ContentType="application/vnd.openxmlformats-officedocument.presentationml.comments+xml"/>
  <Override PartName="/ppt/notesSlides/notesSlide65.xml" ContentType="application/vnd.openxmlformats-officedocument.presentationml.notesSlide+xml"/>
  <Override PartName="/ppt/comments/comment18.xml" ContentType="application/vnd.openxmlformats-officedocument.presentationml.comments+xml"/>
  <Override PartName="/ppt/notesSlides/notesSlide66.xml" ContentType="application/vnd.openxmlformats-officedocument.presentationml.notesSlide+xml"/>
  <Override PartName="/ppt/comments/comment19.xml" ContentType="application/vnd.openxmlformats-officedocument.presentationml.comments+xml"/>
  <Override PartName="/ppt/notesSlides/notesSlide67.xml" ContentType="application/vnd.openxmlformats-officedocument.presentationml.notesSlide+xml"/>
  <Override PartName="/ppt/comments/comment20.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69"/>
  </p:notesMasterIdLst>
  <p:sldIdLst>
    <p:sldId id="256" r:id="rId2"/>
    <p:sldId id="257" r:id="rId3"/>
    <p:sldId id="322" r:id="rId4"/>
    <p:sldId id="323" r:id="rId5"/>
    <p:sldId id="258" r:id="rId6"/>
    <p:sldId id="266" r:id="rId7"/>
    <p:sldId id="260" r:id="rId8"/>
    <p:sldId id="261" r:id="rId9"/>
    <p:sldId id="262" r:id="rId10"/>
    <p:sldId id="263" r:id="rId11"/>
    <p:sldId id="264" r:id="rId12"/>
    <p:sldId id="265"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4" r:id="rId40"/>
    <p:sldId id="293"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iz Arif" initials="" lastIdx="4" clrIdx="0"/>
  <p:cmAuthor id="1" name="Weiyi(Ian) Shang" initials="" lastIdx="33" clrIdx="1"/>
  <p:cmAuthor id="2" name="Moiz" initial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85390F1-6ABE-4E57-A07A-B93CD0E74D6F}">
  <a:tblStyle styleId="{F85390F1-6ABE-4E57-A07A-B93CD0E74D6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3" d="100"/>
          <a:sy n="83" d="100"/>
        </p:scale>
        <p:origin x="-1832"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interSettings" Target="printerSettings/printerSettings1.bin"/><Relationship Id="rId71" Type="http://schemas.openxmlformats.org/officeDocument/2006/relationships/commentAuthors" Target="commentAuthors.xml"/><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Sheet1!$B$2:$B$6</c:f>
              <c:numCache>
                <c:formatCode>General</c:formatCode>
                <c:ptCount val="5"/>
                <c:pt idx="0">
                  <c:v>8.0</c:v>
                </c:pt>
                <c:pt idx="1">
                  <c:v>28.0</c:v>
                </c:pt>
                <c:pt idx="2">
                  <c:v>4.0</c:v>
                </c:pt>
                <c:pt idx="3">
                  <c:v>0.0</c:v>
                </c:pt>
                <c:pt idx="4">
                  <c:v>1.0</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Sheet1!$A$2:$A$6</c:f>
              <c:strCache>
                <c:ptCount val="5"/>
                <c:pt idx="0">
                  <c:v>p-value &gt; 0.05</c:v>
                </c:pt>
                <c:pt idx="1">
                  <c:v>very low</c:v>
                </c:pt>
                <c:pt idx="2">
                  <c:v>low</c:v>
                </c:pt>
                <c:pt idx="3">
                  <c:v>mid</c:v>
                </c:pt>
                <c:pt idx="4">
                  <c:v>high</c:v>
                </c:pt>
              </c:strCache>
            </c:strRef>
          </c:cat>
          <c:val>
            <c:numRef>
              <c:f>Sheet1!$C$2:$C$6</c:f>
              <c:numCache>
                <c:formatCode>General</c:formatCode>
                <c:ptCount val="5"/>
                <c:pt idx="0">
                  <c:v>5.0</c:v>
                </c:pt>
                <c:pt idx="1">
                  <c:v>25.0</c:v>
                </c:pt>
                <c:pt idx="2">
                  <c:v>4.0</c:v>
                </c:pt>
                <c:pt idx="3">
                  <c:v>4.0</c:v>
                </c:pt>
                <c:pt idx="4">
                  <c:v>3.0</c:v>
                </c:pt>
              </c:numCache>
            </c:numRef>
          </c:val>
        </c:ser>
        <c:dLbls>
          <c:showLegendKey val="0"/>
          <c:showVal val="0"/>
          <c:showCatName val="0"/>
          <c:showSerName val="0"/>
          <c:showPercent val="0"/>
          <c:showBubbleSize val="0"/>
        </c:dLbls>
        <c:gapWidth val="150"/>
        <c:axId val="-2141259208"/>
        <c:axId val="-2139686968"/>
      </c:barChart>
      <c:catAx>
        <c:axId val="-2141259208"/>
        <c:scaling>
          <c:orientation val="minMax"/>
        </c:scaling>
        <c:delete val="0"/>
        <c:axPos val="b"/>
        <c:title>
          <c:tx>
            <c:rich>
              <a:bodyPr/>
              <a:lstStyle/>
              <a:p>
                <a:pPr>
                  <a:defRPr/>
                </a:pPr>
                <a:r>
                  <a:rPr lang="en-US" dirty="0" smtClean="0"/>
                  <a:t>P-values</a:t>
                </a:r>
                <a:endParaRPr lang="en-US" dirty="0"/>
              </a:p>
            </c:rich>
          </c:tx>
          <c:layout/>
          <c:overlay val="0"/>
        </c:title>
        <c:majorTickMark val="out"/>
        <c:minorTickMark val="none"/>
        <c:tickLblPos val="nextTo"/>
        <c:crossAx val="-2139686968"/>
        <c:crosses val="autoZero"/>
        <c:auto val="1"/>
        <c:lblAlgn val="ctr"/>
        <c:lblOffset val="100"/>
        <c:noMultiLvlLbl val="0"/>
      </c:catAx>
      <c:valAx>
        <c:axId val="-2139686968"/>
        <c:scaling>
          <c:orientation val="minMax"/>
        </c:scaling>
        <c:delete val="0"/>
        <c:axPos val="l"/>
        <c:title>
          <c:tx>
            <c:rich>
              <a:bodyPr rot="-5400000" vert="horz"/>
              <a:lstStyle/>
              <a:p>
                <a:pPr>
                  <a:defRPr/>
                </a:pPr>
                <a:r>
                  <a:rPr lang="en-US" baseline="0" dirty="0" smtClean="0"/>
                  <a:t># of metrics</a:t>
                </a:r>
                <a:endParaRPr lang="en-US" dirty="0"/>
              </a:p>
            </c:rich>
          </c:tx>
          <c:layout/>
          <c:overlay val="0"/>
        </c:title>
        <c:numFmt formatCode="General" sourceLinked="1"/>
        <c:majorTickMark val="out"/>
        <c:minorTickMark val="none"/>
        <c:tickLblPos val="nextTo"/>
        <c:spPr>
          <a:effectLst>
            <a:softEdge rad="12700"/>
          </a:effectLst>
        </c:spPr>
        <c:crossAx val="-2141259208"/>
        <c:crosses val="autoZero"/>
        <c:crossBetween val="between"/>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0.02</c:v>
                </c:pt>
                <c:pt idx="1">
                  <c:v>0.44</c:v>
                </c:pt>
                <c:pt idx="2">
                  <c:v>0.25</c:v>
                </c:pt>
              </c:numCache>
            </c:numRef>
          </c:val>
        </c:ser>
        <c:ser>
          <c:idx val="1"/>
          <c:order val="1"/>
          <c:tx>
            <c:strRef>
              <c:f>Sheet1!$C$1</c:f>
              <c:strCache>
                <c:ptCount val="1"/>
                <c:pt idx="0">
                  <c:v>Virtual</c:v>
                </c:pt>
              </c:strCache>
            </c:strRef>
          </c:tx>
          <c:spPr>
            <a:solidFill>
              <a:srgbClr val="FF0000"/>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0.09</c:v>
                </c:pt>
                <c:pt idx="1">
                  <c:v>0.13</c:v>
                </c:pt>
                <c:pt idx="2">
                  <c:v>0.2</c:v>
                </c:pt>
              </c:numCache>
            </c:numRef>
          </c:val>
        </c:ser>
        <c:dLbls>
          <c:showLegendKey val="0"/>
          <c:showVal val="0"/>
          <c:showCatName val="0"/>
          <c:showSerName val="0"/>
          <c:showPercent val="0"/>
          <c:showBubbleSize val="0"/>
        </c:dLbls>
        <c:gapWidth val="150"/>
        <c:axId val="-2145240840"/>
        <c:axId val="-2144424968"/>
      </c:barChart>
      <c:catAx>
        <c:axId val="-2145240840"/>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4424968"/>
        <c:crosses val="autoZero"/>
        <c:auto val="1"/>
        <c:lblAlgn val="ctr"/>
        <c:lblOffset val="100"/>
        <c:noMultiLvlLbl val="0"/>
      </c:catAx>
      <c:valAx>
        <c:axId val="-2144424968"/>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45240840"/>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Physical</c:v>
                </c:pt>
              </c:strCache>
            </c:strRef>
          </c:tx>
          <c:spPr>
            <a:solidFill>
              <a:schemeClr val="tx1"/>
            </a:solidFill>
          </c:spPr>
          <c:invertIfNegative val="0"/>
          <c:dLbls>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Sheet1!$B$2:$B$4</c:f>
              <c:numCache>
                <c:formatCode>0%</c:formatCode>
                <c:ptCount val="3"/>
                <c:pt idx="0">
                  <c:v>0.1</c:v>
                </c:pt>
                <c:pt idx="1">
                  <c:v>6.32</c:v>
                </c:pt>
                <c:pt idx="2">
                  <c:v>0.09</c:v>
                </c:pt>
              </c:numCache>
            </c:numRef>
          </c:val>
        </c:ser>
        <c:ser>
          <c:idx val="1"/>
          <c:order val="1"/>
          <c:tx>
            <c:strRef>
              <c:f>Sheet1!$C$1</c:f>
              <c:strCache>
                <c:ptCount val="1"/>
                <c:pt idx="0">
                  <c:v>Virtual</c:v>
                </c:pt>
              </c:strCache>
            </c:strRef>
          </c:tx>
          <c:spPr>
            <a:solidFill>
              <a:srgbClr val="FF0000"/>
            </a:solidFill>
          </c:spPr>
          <c:invertIfNegative val="0"/>
          <c:dLbls>
            <c:dLbl>
              <c:idx val="1"/>
              <c:layout>
                <c:manualLayout>
                  <c:x val="0.0119240429077764"/>
                  <c:y val="0.00554709054009223"/>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Sheet1!$A$2:$A$4</c:f>
              <c:strCache>
                <c:ptCount val="3"/>
                <c:pt idx="0">
                  <c:v>Internal</c:v>
                </c:pt>
                <c:pt idx="1">
                  <c:v>External(via load)</c:v>
                </c:pt>
                <c:pt idx="2">
                  <c:v>External(via deviance)</c:v>
                </c:pt>
              </c:strCache>
            </c:strRef>
          </c:cat>
          <c:val>
            <c:numRef>
              <c:f>Sheet1!$C$2:$C$4</c:f>
              <c:numCache>
                <c:formatCode>0%</c:formatCode>
                <c:ptCount val="3"/>
                <c:pt idx="0">
                  <c:v>0.03</c:v>
                </c:pt>
                <c:pt idx="1">
                  <c:v>4.83</c:v>
                </c:pt>
                <c:pt idx="2">
                  <c:v>0.07</c:v>
                </c:pt>
              </c:numCache>
            </c:numRef>
          </c:val>
        </c:ser>
        <c:dLbls>
          <c:showLegendKey val="0"/>
          <c:showVal val="0"/>
          <c:showCatName val="0"/>
          <c:showSerName val="0"/>
          <c:showPercent val="0"/>
          <c:showBubbleSize val="0"/>
        </c:dLbls>
        <c:gapWidth val="150"/>
        <c:axId val="-2106073128"/>
        <c:axId val="-2106052920"/>
      </c:barChart>
      <c:catAx>
        <c:axId val="-2106073128"/>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06052920"/>
        <c:crosses val="autoZero"/>
        <c:auto val="1"/>
        <c:lblAlgn val="ctr"/>
        <c:lblOffset val="100"/>
        <c:noMultiLvlLbl val="0"/>
      </c:catAx>
      <c:valAx>
        <c:axId val="-2106052920"/>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6073128"/>
        <c:crosses val="autoZero"/>
        <c:crossBetween val="between"/>
        <c:majorUnit val="1.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DS2</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Sheet1!$B$2:$B$3</c:f>
              <c:numCache>
                <c:formatCode>0%</c:formatCode>
                <c:ptCount val="2"/>
                <c:pt idx="0">
                  <c:v>0.13</c:v>
                </c:pt>
                <c:pt idx="1">
                  <c:v>0.09</c:v>
                </c:pt>
              </c:numCache>
            </c:numRef>
          </c:val>
        </c:ser>
        <c:ser>
          <c:idx val="1"/>
          <c:order val="1"/>
          <c:tx>
            <c:strRef>
              <c:f>Sheet1!$C$1</c:f>
              <c:strCache>
                <c:ptCount val="1"/>
                <c:pt idx="0">
                  <c:v>CS</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External</c:v>
                </c:pt>
                <c:pt idx="1">
                  <c:v>Internal(vitual baselines)</c:v>
                </c:pt>
              </c:strCache>
            </c:strRef>
          </c:cat>
          <c:val>
            <c:numRef>
              <c:f>Sheet1!$C$2:$C$3</c:f>
              <c:numCache>
                <c:formatCode>0%</c:formatCode>
                <c:ptCount val="2"/>
                <c:pt idx="0">
                  <c:v>0.04</c:v>
                </c:pt>
                <c:pt idx="1">
                  <c:v>0.03</c:v>
                </c:pt>
              </c:numCache>
            </c:numRef>
          </c:val>
        </c:ser>
        <c:dLbls>
          <c:showLegendKey val="0"/>
          <c:showVal val="0"/>
          <c:showCatName val="0"/>
          <c:showSerName val="0"/>
          <c:showPercent val="0"/>
          <c:showBubbleSize val="0"/>
        </c:dLbls>
        <c:gapWidth val="150"/>
        <c:axId val="-2113003544"/>
        <c:axId val="-2141285144"/>
      </c:barChart>
      <c:catAx>
        <c:axId val="-2113003544"/>
        <c:scaling>
          <c:orientation val="minMax"/>
        </c:scaling>
        <c:delete val="0"/>
        <c:axPos val="b"/>
        <c:title>
          <c:tx>
            <c:rich>
              <a:bodyPr/>
              <a:lstStyle/>
              <a:p>
                <a:pPr>
                  <a:defRPr/>
                </a:pPr>
                <a:r>
                  <a:rPr lang="en-US" dirty="0" smtClean="0"/>
                  <a:t>Validation</a:t>
                </a:r>
                <a:endParaRPr lang="en-US" dirty="0"/>
              </a:p>
            </c:rich>
          </c:tx>
          <c:layout/>
          <c:overlay val="0"/>
        </c:title>
        <c:majorTickMark val="out"/>
        <c:minorTickMark val="none"/>
        <c:tickLblPos val="nextTo"/>
        <c:crossAx val="-2141285144"/>
        <c:crosses val="autoZero"/>
        <c:auto val="1"/>
        <c:lblAlgn val="ctr"/>
        <c:lblOffset val="100"/>
        <c:noMultiLvlLbl val="0"/>
      </c:catAx>
      <c:valAx>
        <c:axId val="-2141285144"/>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13003544"/>
        <c:crosses val="autoZero"/>
        <c:crossBetween val="between"/>
        <c:majorUnit val="0.1"/>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strRef>
              <c:f>Sheet1!$B$1</c:f>
              <c:strCache>
                <c:ptCount val="1"/>
                <c:pt idx="0">
                  <c:v>VirtualBox</c:v>
                </c:pt>
              </c:strCache>
            </c:strRef>
          </c:tx>
          <c:spPr>
            <a:solidFill>
              <a:schemeClr val="tx1"/>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Sheet1!$B$2:$B$3</c:f>
              <c:numCache>
                <c:formatCode>0%</c:formatCode>
                <c:ptCount val="2"/>
                <c:pt idx="0">
                  <c:v>0.1</c:v>
                </c:pt>
                <c:pt idx="1">
                  <c:v>0.07</c:v>
                </c:pt>
              </c:numCache>
            </c:numRef>
          </c:val>
        </c:ser>
        <c:ser>
          <c:idx val="1"/>
          <c:order val="1"/>
          <c:tx>
            <c:strRef>
              <c:f>Sheet1!$C$1</c:f>
              <c:strCache>
                <c:ptCount val="1"/>
                <c:pt idx="0">
                  <c:v>Physical(norm. via load)</c:v>
                </c:pt>
              </c:strCache>
            </c:strRef>
          </c:tx>
          <c:spPr>
            <a:solidFill>
              <a:srgbClr val="FF0000"/>
            </a:solidFill>
          </c:spPr>
          <c:invertIfNegative val="0"/>
          <c:dLbls>
            <c:showLegendKey val="0"/>
            <c:showVal val="1"/>
            <c:showCatName val="0"/>
            <c:showSerName val="0"/>
            <c:showPercent val="0"/>
            <c:showBubbleSize val="0"/>
            <c:showLeaderLines val="0"/>
          </c:dLbls>
          <c:cat>
            <c:strRef>
              <c:f>Sheet1!$A$2:$A$3</c:f>
              <c:strCache>
                <c:ptCount val="2"/>
                <c:pt idx="0">
                  <c:v>DS2</c:v>
                </c:pt>
                <c:pt idx="1">
                  <c:v>CloudStore</c:v>
                </c:pt>
              </c:strCache>
            </c:strRef>
          </c:cat>
          <c:val>
            <c:numRef>
              <c:f>Sheet1!$C$2:$C$3</c:f>
              <c:numCache>
                <c:formatCode>0%</c:formatCode>
                <c:ptCount val="2"/>
                <c:pt idx="0">
                  <c:v>1.63</c:v>
                </c:pt>
                <c:pt idx="1">
                  <c:v>7.52</c:v>
                </c:pt>
              </c:numCache>
            </c:numRef>
          </c:val>
        </c:ser>
        <c:dLbls>
          <c:showLegendKey val="0"/>
          <c:showVal val="0"/>
          <c:showCatName val="0"/>
          <c:showSerName val="0"/>
          <c:showPercent val="0"/>
          <c:showBubbleSize val="0"/>
        </c:dLbls>
        <c:gapWidth val="150"/>
        <c:axId val="-2102725512"/>
        <c:axId val="2128507576"/>
      </c:barChart>
      <c:catAx>
        <c:axId val="-2102725512"/>
        <c:scaling>
          <c:orientation val="minMax"/>
        </c:scaling>
        <c:delete val="0"/>
        <c:axPos val="b"/>
        <c:title>
          <c:tx>
            <c:rich>
              <a:bodyPr/>
              <a:lstStyle/>
              <a:p>
                <a:pPr>
                  <a:defRPr/>
                </a:pPr>
                <a:r>
                  <a:rPr lang="en-US" dirty="0" smtClean="0"/>
                  <a:t>System</a:t>
                </a:r>
                <a:endParaRPr lang="en-US" dirty="0"/>
              </a:p>
            </c:rich>
          </c:tx>
          <c:layout/>
          <c:overlay val="0"/>
        </c:title>
        <c:majorTickMark val="out"/>
        <c:minorTickMark val="none"/>
        <c:tickLblPos val="nextTo"/>
        <c:crossAx val="2128507576"/>
        <c:crosses val="autoZero"/>
        <c:auto val="1"/>
        <c:lblAlgn val="ctr"/>
        <c:lblOffset val="100"/>
        <c:noMultiLvlLbl val="0"/>
      </c:catAx>
      <c:valAx>
        <c:axId val="2128507576"/>
        <c:scaling>
          <c:orientation val="minMax"/>
        </c:scaling>
        <c:delete val="0"/>
        <c:axPos val="l"/>
        <c:title>
          <c:tx>
            <c:rich>
              <a:bodyPr rot="-5400000" vert="horz"/>
              <a:lstStyle/>
              <a:p>
                <a:pPr>
                  <a:defRPr/>
                </a:pPr>
                <a:r>
                  <a:rPr lang="en-US" baseline="0" dirty="0" smtClean="0"/>
                  <a:t>MAPE</a:t>
                </a:r>
              </a:p>
              <a:p>
                <a:pPr>
                  <a:defRPr/>
                </a:pPr>
                <a:endParaRPr lang="en-US" dirty="0"/>
              </a:p>
            </c:rich>
          </c:tx>
          <c:layout/>
          <c:overlay val="0"/>
        </c:title>
        <c:numFmt formatCode="0%" sourceLinked="1"/>
        <c:majorTickMark val="out"/>
        <c:minorTickMark val="none"/>
        <c:tickLblPos val="nextTo"/>
        <c:spPr>
          <a:effectLst>
            <a:softEdge rad="12700"/>
          </a:effectLst>
        </c:spPr>
        <c:crossAx val="-2102725512"/>
        <c:crosses val="autoZero"/>
        <c:crossBetween val="between"/>
        <c:majorUnit val="2.0"/>
      </c:valAx>
    </c:plotArea>
    <c:legend>
      <c:legendPos val="r"/>
      <c:layout/>
      <c:overlay val="0"/>
      <c:txPr>
        <a:bodyPr/>
        <a:lstStyle/>
        <a:p>
          <a:pPr>
            <a:defRPr sz="20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07-11T02:22:27.556" idx="1">
    <p:pos x="6000" y="0"/>
    <p:text>+swy351041603@gmail.com Please review. I have compiled all.</p:text>
  </p:cm>
</p:cmLst>
</file>

<file path=ppt/comments/comment10.xml><?xml version="1.0" encoding="utf-8"?>
<p:cmLst xmlns:a="http://schemas.openxmlformats.org/drawingml/2006/main" xmlns:r="http://schemas.openxmlformats.org/officeDocument/2006/relationships" xmlns:p="http://schemas.openxmlformats.org/presentationml/2006/main">
  <p:cm authorId="1" dt="2017-07-13T17:42:41.052" idx="21">
    <p:pos x="6000" y="0"/>
    <p:text>same as 32</p:text>
  </p:cm>
</p:cmLst>
</file>

<file path=ppt/comments/comment11.xml><?xml version="1.0" encoding="utf-8"?>
<p:cmLst xmlns:a="http://schemas.openxmlformats.org/drawingml/2006/main" xmlns:r="http://schemas.openxmlformats.org/officeDocument/2006/relationships" xmlns:p="http://schemas.openxmlformats.org/presentationml/2006/main">
  <p:cm authorId="1" dt="2017-07-13T17:46:37.640" idx="22">
    <p:pos x="6000" y="0"/>
    <p:text>why min max?</p:text>
  </p:cm>
</p:cmLst>
</file>

<file path=ppt/comments/comment12.xml><?xml version="1.0" encoding="utf-8"?>
<p:cmLst xmlns:a="http://schemas.openxmlformats.org/drawingml/2006/main" xmlns:r="http://schemas.openxmlformats.org/officeDocument/2006/relationships" xmlns:p="http://schemas.openxmlformats.org/presentationml/2006/main">
  <p:cm authorId="1" dt="2017-07-13T17:48:19.513" idx="23">
    <p:pos x="6000" y="0"/>
    <p:text>49 to 54, you need to put your finding as title.</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7-07-13T17:49:19.183" idx="24">
    <p:pos x="6000" y="0"/>
    <p:text>summary needs redo.</p:text>
  </p:cm>
</p:cmLst>
</file>

<file path=ppt/comments/comment14.xml><?xml version="1.0" encoding="utf-8"?>
<p:cmLst xmlns:a="http://schemas.openxmlformats.org/drawingml/2006/main" xmlns:r="http://schemas.openxmlformats.org/officeDocument/2006/relationships" xmlns:p="http://schemas.openxmlformats.org/presentationml/2006/main">
  <p:cm authorId="1" dt="2017-07-13T17:40:06.419" idx="25">
    <p:pos x="6000" y="0"/>
    <p:text>same as 24</p:text>
  </p:cm>
</p:cmLst>
</file>

<file path=ppt/comments/comment15.xml><?xml version="1.0" encoding="utf-8"?>
<p:cmLst xmlns:a="http://schemas.openxmlformats.org/drawingml/2006/main" xmlns:r="http://schemas.openxmlformats.org/officeDocument/2006/relationships" xmlns:p="http://schemas.openxmlformats.org/presentationml/2006/main">
  <p:cm authorId="1" dt="2017-07-13T17:42:29.407" idx="26">
    <p:pos x="6000" y="0"/>
    <p:text>always resize the figure without streching</p:text>
  </p:cm>
</p:cmLst>
</file>

<file path=ppt/comments/comment16.xml><?xml version="1.0" encoding="utf-8"?>
<p:cmLst xmlns:a="http://schemas.openxmlformats.org/drawingml/2006/main" xmlns:r="http://schemas.openxmlformats.org/officeDocument/2006/relationships" xmlns:p="http://schemas.openxmlformats.org/presentationml/2006/main">
  <p:cm authorId="1" dt="2017-07-13T17:45:50.383" idx="27">
    <p:pos x="6000" y="0"/>
    <p:text>no one needs you to explain what's 10-fold</p:text>
  </p:cm>
</p:cmLst>
</file>

<file path=ppt/comments/comment17.xml><?xml version="1.0" encoding="utf-8"?>
<p:cmLst xmlns:a="http://schemas.openxmlformats.org/drawingml/2006/main" xmlns:r="http://schemas.openxmlformats.org/officeDocument/2006/relationships" xmlns:p="http://schemas.openxmlformats.org/presentationml/2006/main">
  <p:cm authorId="1" dt="2017-07-13T17:46:57.565" idx="28">
    <p:pos x="6000" y="0"/>
    <p:text>no need to put it here, just cite Thanh's paper</p:text>
  </p:cm>
</p:cmLst>
</file>

<file path=ppt/comments/comment18.xml><?xml version="1.0" encoding="utf-8"?>
<p:cmLst xmlns:a="http://schemas.openxmlformats.org/drawingml/2006/main" xmlns:r="http://schemas.openxmlformats.org/officeDocument/2006/relationships" xmlns:p="http://schemas.openxmlformats.org/presentationml/2006/main">
  <p:cm authorId="1" dt="2017-07-13T17:47:11.871" idx="29">
    <p:pos x="6000" y="0"/>
    <p:text>no need to explain this.</p:text>
  </p:cm>
</p:cmLst>
</file>

<file path=ppt/comments/comment19.xml><?xml version="1.0" encoding="utf-8"?>
<p:cmLst xmlns:a="http://schemas.openxmlformats.org/drawingml/2006/main" xmlns:r="http://schemas.openxmlformats.org/officeDocument/2006/relationships" xmlns:p="http://schemas.openxmlformats.org/presentationml/2006/main">
  <p:cm authorId="1" dt="2017-07-13T17:48:45.319" idx="30">
    <p:pos x="6000" y="0"/>
    <p:text>put as back up slides.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0T15:48:10.813" idx="1">
    <p:pos x="6000" y="0"/>
    <p:text>You need a slide to illustrate how is performance test done. Check my icpe slides.</p:text>
  </p:cm>
</p:cmLst>
</file>

<file path=ppt/comments/comment20.xml><?xml version="1.0" encoding="utf-8"?>
<p:cmLst xmlns:a="http://schemas.openxmlformats.org/drawingml/2006/main" xmlns:r="http://schemas.openxmlformats.org/officeDocument/2006/relationships" xmlns:p="http://schemas.openxmlformats.org/presentationml/2006/main">
  <p:cm authorId="1" dt="2017-07-13T17:48:52.046" idx="31">
    <p:pos x="6000" y="0"/>
    <p:text>back up slides.</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7-07-13T17:37:29.328" idx="7">
    <p:pos x="6000" y="0"/>
    <p:text>needs meat on this slide.</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7-07-13T17:38:53.837" idx="8">
    <p:pos x="6000" y="0"/>
    <p:text>need to expliain why these 2 and what are the difference between these two.</p:text>
  </p:cm>
  <p:cm authorId="0" dt="2017-07-10T19:36:53.705" idx="3">
    <p:pos x="6000" y="100"/>
    <p:text>explain during presentation or on slide?</p:text>
  </p:cm>
  <p:cm authorId="1" dt="2017-07-13T17:38:53.837" idx="9">
    <p:pos x="6000" y="200"/>
    <p:text>explain here.</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7-07-13T17:38:37.289" idx="10">
    <p:pos x="6000" y="0"/>
    <p:text>write sentence in your slides, not just terms and words.</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7-07-13T17:37:38.737" idx="11">
    <p:pos x="6000" y="0"/>
    <p:text>needs meat.</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17-07-13T17:39:34.030" idx="12">
    <p:pos x="6000" y="0"/>
    <p:text>what's each analysis examining?</p:text>
  </p:cm>
  <p:cm authorId="1" dt="2017-07-10T19:37:25.943" idx="13">
    <p:pos x="6000" y="100"/>
    <p:text>not pure KS-test. check the paper.</p:text>
  </p:cm>
  <p:cm authorId="0" dt="2017-07-10T19:37:25.943" idx="4">
    <p:pos x="6000" y="200"/>
    <p:text>yes, true, I read it but I did not mention normalize on slide although it was in my notes.</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7-07-13T17:39:55.714" idx="14">
    <p:pos x="6000" y="0"/>
    <p:text>what are we looking at? what's the take away message of this?</p:text>
  </p:cm>
  <p:cm authorId="1" dt="2017-07-10T15:51:43.376" idx="15">
    <p:pos x="6000" y="100"/>
    <p:text>no need to show all, just show one which is obvious and explain/disuss on that one.</p:text>
  </p:cm>
</p:cmLst>
</file>

<file path=ppt/comments/comment9.xml><?xml version="1.0" encoding="utf-8"?>
<p:cmLst xmlns:a="http://schemas.openxmlformats.org/drawingml/2006/main" xmlns:r="http://schemas.openxmlformats.org/officeDocument/2006/relationships" xmlns:p="http://schemas.openxmlformats.org/presentationml/2006/main">
  <p:cm authorId="1" dt="2017-07-13T17:40:28.847" idx="16">
    <p:pos x="6000" y="0"/>
    <p:text>same as 24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47032650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My name is </a:t>
            </a:r>
            <a:r>
              <a:rPr lang="en-US" dirty="0" err="1" smtClean="0"/>
              <a:t>moiz</a:t>
            </a:r>
            <a:r>
              <a:rPr lang="en-US" dirty="0" smtClean="0"/>
              <a:t> and today I will talk about my 2 years under supervisors</a:t>
            </a:r>
            <a:r>
              <a:rPr lang="en-US" baseline="0" dirty="0" smtClean="0"/>
              <a:t>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600"/>
              <a:t>Studies have investigated the overhead that is associated with virtual environments.  Such overhead may significantly impact the outcome.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98450" rtl="0">
              <a:lnSpc>
                <a:spcPct val="115000"/>
              </a:lnSpc>
              <a:spcBef>
                <a:spcPts val="0"/>
              </a:spcBef>
              <a:spcAft>
                <a:spcPts val="1600"/>
              </a:spcAft>
              <a:buClr>
                <a:srgbClr val="000000"/>
              </a:buClr>
              <a:buSzPct val="100000"/>
            </a:pPr>
            <a:r>
              <a:rPr lang="en"/>
              <a:t>For large-scale software systems, performance assurance activities are carried primarily in virtual environments. There is little research regarding the reliability of testing in a different environment compared to physical.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cloudscale image</a:t>
            </a:r>
          </a:p>
          <a:p>
            <a:pPr lvl="0" rtl="0">
              <a:lnSpc>
                <a:spcPct val="115000"/>
              </a:lnSpc>
              <a:spcBef>
                <a:spcPts val="0"/>
              </a:spcBef>
              <a:spcAft>
                <a:spcPts val="1600"/>
              </a:spcAft>
              <a:buNone/>
            </a:pPr>
            <a:r>
              <a:rPr lang="en"/>
              <a:t>We chose these systems because used in this study. Because of load driver. Dvd comes with a load good thing and for cloudstore we used jmeter to replicated the load.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Single tenancy to avoid noise from any other virtual machine running. Remove identical.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Performance testing results from virtual and physical environments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Shape 2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2" name="Shape 24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Perfmon on process on app and db server.</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dirty="0" smtClean="0"/>
              <a:t>Put cpu memory and other stuff</a:t>
            </a:r>
            <a:br>
              <a:rPr lang="en" dirty="0" smtClean="0"/>
            </a:br>
            <a:r>
              <a:rPr lang="en-US" dirty="0" smtClean="0"/>
              <a:t/>
            </a:r>
            <a:br>
              <a:rPr lang="en-US" dirty="0" smtClean="0"/>
            </a:br>
            <a:r>
              <a:rPr lang="en-US" dirty="0" smtClean="0"/>
              <a:t>throughput</a:t>
            </a:r>
            <a:r>
              <a:rPr lang="en-US" baseline="0" dirty="0" smtClean="0"/>
              <a:t> is requests finished. </a:t>
            </a:r>
            <a:r>
              <a:rPr lang="en" dirty="0" smtClean="0"/>
              <a:t/>
            </a:r>
            <a:br>
              <a:rPr lang="en" dirty="0" smtClean="0"/>
            </a:br>
            <a:r>
              <a:rPr lang="en" dirty="0" smtClean="0"/>
              <a:t/>
            </a:r>
            <a:br>
              <a:rPr lang="en" dirty="0" smtClean="0"/>
            </a:br>
            <a:endParaRPr lang="en" dirty="0" smtClean="0"/>
          </a:p>
          <a:p>
            <a:pPr lvl="0" rtl="0">
              <a:lnSpc>
                <a:spcPct val="115000"/>
              </a:lnSpc>
              <a:spcBef>
                <a:spcPts val="0"/>
              </a:spcBef>
              <a:spcAft>
                <a:spcPts val="160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Throughput: we calculate via logs. </a:t>
            </a:r>
            <a:r>
              <a:rPr lang="en"/>
              <a:t> Metrics recorded every 10 seconds and then averaged out for a minute.</a:t>
            </a:r>
          </a:p>
          <a:p>
            <a:pPr lvl="0" rtl="0">
              <a:lnSpc>
                <a:spcPct val="115000"/>
              </a:lnSpc>
              <a:spcBef>
                <a:spcPts val="0"/>
              </a:spcBef>
              <a:spcAft>
                <a:spcPts val="1600"/>
              </a:spcAft>
              <a:buNone/>
            </a:pPr>
            <a:r>
              <a:rPr lang="en"/>
              <a:t>Application level: throughput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Make sure you emphasize its from slides you discus earlier. After literature review we saw it and thats why we do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Shape 3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5" name="Shape 3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Before ks test we normalize the data because the scales are of course not same in the two environments. Normalized through median.</a:t>
            </a:r>
            <a:br>
              <a:rPr lang="en"/>
            </a:br>
            <a:r>
              <a:rPr lang="en"/>
              <a:t/>
            </a:r>
            <a:br>
              <a:rPr lang="en"/>
            </a:br>
            <a:r>
              <a:rPr lang="en" sz="1000">
                <a:solidFill>
                  <a:srgbClr val="333333"/>
                </a:solidFill>
                <a:highlight>
                  <a:srgbClr val="FAFAFA"/>
                </a:highlight>
                <a:latin typeface="Verdana"/>
                <a:ea typeface="Verdana"/>
                <a:cs typeface="Verdana"/>
                <a:sym typeface="Verdana"/>
              </a:rPr>
              <a:t>The K-S test is sensitive to shifts in the distribution (particularly around the median) while the Kuiper test is sensitive to changes in the tail areas. Rest of the tests are looking into divergence from normality.</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We select spearman because: 1) no underlying assumption</a:t>
            </a:r>
            <a:br>
              <a:rPr lang="en" sz="1000">
                <a:solidFill>
                  <a:srgbClr val="333333"/>
                </a:solidFill>
                <a:highlight>
                  <a:srgbClr val="FAFAFA"/>
                </a:highlight>
                <a:latin typeface="Verdana"/>
                <a:ea typeface="Verdana"/>
                <a:cs typeface="Verdana"/>
                <a:sym typeface="Verdana"/>
              </a:rPr>
            </a:br>
            <a:r>
              <a:rPr lang="en" sz="1000">
                <a:solidFill>
                  <a:srgbClr val="333333"/>
                </a:solidFill>
                <a:highlight>
                  <a:srgbClr val="FAFAFA"/>
                </a:highlight>
                <a:latin typeface="Verdana"/>
                <a:ea typeface="Verdana"/>
                <a:cs typeface="Verdana"/>
                <a:sym typeface="Verdana"/>
              </a:rPr>
              <a:t>                                            2) robust to outlier so doesnt change the ranking.</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Add title shape are different</a:t>
            </a:r>
            <a:br>
              <a:rPr lang="en"/>
            </a:br>
            <a:r>
              <a:rPr lang="en"/>
              <a:t/>
            </a:r>
            <a:br>
              <a:rPr lang="en"/>
            </a:br>
            <a:r>
              <a:rPr lang="en"/>
              <a:t>Discuss the distribution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Out of the 44 metrics. P values higher than 0.05</a:t>
            </a:r>
            <a:br>
              <a:rPr lang="en"/>
            </a:br>
            <a:r>
              <a:rPr lang="en"/>
              <a:t/>
            </a:r>
            <a:br>
              <a:rPr lang="en"/>
            </a:br>
            <a:r>
              <a:rPr lang="en"/>
              <a:t>Ask meaning of KS-paragraph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3" name="Shape 4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Repeat:</a:t>
            </a:r>
            <a:r>
              <a:rPr lang="en-US" baseline="0" dirty="0" smtClean="0"/>
              <a:t> to compare the trend</a:t>
            </a:r>
            <a:r>
              <a:rPr lang="en-US" dirty="0" smtClean="0"/>
              <a:t/>
            </a:r>
            <a:br>
              <a:rPr lang="en-US" dirty="0" smtClean="0"/>
            </a:br>
            <a:r>
              <a:rPr lang="en" dirty="0" smtClean="0"/>
              <a:t>Out </a:t>
            </a:r>
            <a:r>
              <a:rPr lang="en" dirty="0"/>
              <a:t>of the 44 metrics. Three metrics are constant. Therefore, we do no calculate the correlation on those metrics.</a:t>
            </a:r>
            <a:br>
              <a:rPr lang="en" dirty="0"/>
            </a:br>
            <a:r>
              <a:rPr lang="en" dirty="0"/>
              <a:t/>
            </a:r>
            <a:br>
              <a:rPr lang="en" dirty="0"/>
            </a:br>
            <a:r>
              <a:rPr lang="en" b="1" dirty="0">
                <a:solidFill>
                  <a:srgbClr val="6A6A6A"/>
                </a:solidFill>
                <a:highlight>
                  <a:srgbClr val="FFFFFF"/>
                </a:highlight>
              </a:rPr>
              <a:t>Correlation</a:t>
            </a:r>
            <a:r>
              <a:rPr lang="en" dirty="0">
                <a:solidFill>
                  <a:srgbClr val="545454"/>
                </a:solidFill>
                <a:highlight>
                  <a:srgbClr val="FFFFFF"/>
                </a:highlight>
              </a:rPr>
              <a:t> is a statistical measure that indicates the extent to which two or more variables fluctuate together. </a:t>
            </a:r>
          </a:p>
          <a:p>
            <a:pPr lvl="0" rtl="0">
              <a:lnSpc>
                <a:spcPct val="115000"/>
              </a:lnSpc>
              <a:spcBef>
                <a:spcPts val="0"/>
              </a:spcBef>
              <a:spcAft>
                <a:spcPts val="160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2" name="Shape 4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9" name="Shape 4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Why throughput? Because it is constant between the two environments.</a:t>
            </a:r>
            <a:br>
              <a:rPr lang="en"/>
            </a:br>
            <a:r>
              <a:rPr lang="en"/>
              <a:t/>
            </a:r>
            <a:br>
              <a:rPr lang="en"/>
            </a:br>
            <a:r>
              <a:rPr lang="en"/>
              <a:t>Absolute difference example: for example cpu and memory have correaltion of 0.3 in one enviornment and 0.5 in another environment. The absolute difference is going to be |0.3-0.5|=0.2</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#9 to #40 DS2, #1 to #10 in cloudstore.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Shape 4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7" name="Shape 46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The correlations between performance metrics and system load may change considerably between virtual and physical environments. The correlation among performance metrics may also change considerably between virtual and physical environments. The correlations that are related with I/O metrics have the largest discrepancy.</a:t>
            </a:r>
          </a:p>
          <a:p>
            <a:pPr lvl="0" rtl="0">
              <a:lnSpc>
                <a:spcPct val="115000"/>
              </a:lnSpc>
              <a:spcBef>
                <a:spcPts val="0"/>
              </a:spcBef>
              <a:spcAft>
                <a:spcPts val="160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Shape 5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8" name="Shape 5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System throughput as our independent variable.</a:t>
            </a:r>
            <a:br>
              <a:rPr lang="en"/>
            </a:br>
            <a:r>
              <a:rPr lang="en"/>
              <a:t/>
            </a:r>
            <a:br>
              <a:rPr lang="en"/>
            </a:br>
            <a:r>
              <a:rPr lang="en"/>
              <a:t>Why did we use wald statistic?</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A quantitative</a:t>
            </a:r>
            <a:r>
              <a:rPr lang="en-US" b="1" baseline="0" dirty="0" smtClean="0"/>
              <a:t> measure of how the software performs</a:t>
            </a:r>
            <a:r>
              <a:rPr lang="en-US" b="1" dirty="0" smtClean="0"/>
              <a:t/>
            </a:r>
            <a:br>
              <a:rPr lang="en-US" b="1" dirty="0" smtClean="0"/>
            </a:br>
            <a:r>
              <a:rPr lang="en" b="1" dirty="0" smtClean="0"/>
              <a:t>Mimicking </a:t>
            </a:r>
            <a:r>
              <a:rPr lang="en" b="1" dirty="0"/>
              <a:t>user behaviour: </a:t>
            </a:r>
            <a:r>
              <a:rPr lang="en" dirty="0"/>
              <a:t>Applying a workload and checking performance metrics</a:t>
            </a:r>
            <a:br>
              <a:rPr lang="en" dirty="0"/>
            </a:br>
            <a:r>
              <a:rPr lang="en-US" dirty="0" smtClean="0"/>
              <a:t/>
            </a:r>
            <a:br>
              <a:rPr lang="en-US" dirty="0" smtClean="0"/>
            </a:br>
            <a:r>
              <a:rPr lang="en" dirty="0"/>
              <a:t/>
            </a:r>
            <a:br>
              <a:rPr lang="en" dirty="0"/>
            </a:br>
            <a:r>
              <a:rPr lang="en" dirty="0"/>
              <a:t>Why performance is imp? Amazon example.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Shape 4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7" name="Shape 4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100000"/>
              <a:buFont typeface="Arial"/>
              <a:buNone/>
            </a:pPr>
            <a:r>
              <a:rPr lang="en"/>
              <a:t>Internal to see if our model is crappy, if model is crappy there is no point of comparing. </a:t>
            </a:r>
            <a:br>
              <a:rPr lang="en"/>
            </a:br>
            <a:r>
              <a:rPr lang="en"/>
              <a:t>External: applying models virtual to physical and vice versa.</a:t>
            </a:r>
          </a:p>
          <a:p>
            <a:pPr lvl="0" rtl="0">
              <a:lnSpc>
                <a:spcPct val="115000"/>
              </a:lnSpc>
              <a:spcBef>
                <a:spcPts val="0"/>
              </a:spcBef>
              <a:spcAft>
                <a:spcPts val="160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Shape 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7" name="Shape 5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a:p>
            <a:pPr lvl="0" rtl="0">
              <a:lnSpc>
                <a:spcPct val="115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Shape 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9" name="Shape 5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Min max because to avoid getting errors </a:t>
            </a:r>
          </a:p>
          <a:p>
            <a:pPr lvl="0" rtl="0">
              <a:lnSpc>
                <a:spcPct val="115000"/>
              </a:lnSpc>
              <a:spcBef>
                <a:spcPts val="0"/>
              </a:spcBef>
              <a:spcAft>
                <a:spcPts val="160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Shape 5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0" name="Shape 5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Shape 5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7" name="Shape 5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 Because thanhs assumption is throughput is correlated with metric. So with different throughputs we should have </a:t>
            </a:r>
            <a:br>
              <a:rPr lang="en"/>
            </a:br>
            <a:endParaRPr lang="en"/>
          </a:p>
          <a:p>
            <a:pPr lvl="0" rtl="0">
              <a:lnSpc>
                <a:spcPct val="115000"/>
              </a:lnSpc>
              <a:spcBef>
                <a:spcPts val="0"/>
              </a:spcBef>
              <a:spcAft>
                <a:spcPts val="160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4" name="Shape 5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Shape 5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1" name="Shape 5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5" name="Shape 5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Shape 58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2" name="Shape 5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Shape 5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7" name="Shape 5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“New version” in the new slide</a:t>
            </a:r>
            <a:br>
              <a:rPr lang="en"/>
            </a:br>
            <a:r>
              <a:rPr lang="en"/>
              <a:t/>
            </a:r>
            <a:br>
              <a:rPr lang="en"/>
            </a:br>
            <a:r>
              <a:rPr lang="en"/>
              <a:t>A guy with a question mark? Answer virtual machines.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4" name="Shape 6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9" name="Shape 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3" name="Shape 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solidFill>
                  <a:schemeClr val="dk1"/>
                </a:solidFill>
              </a:rPr>
              <a:t>Verification of inconsistencies between the two environments. For example the role of i/o metrics.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Shape 64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Shape 6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2" name="Shape 6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9" name="Shape 66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We also talk about threats to validity and future work</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Shape 6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Shape 6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US" dirty="0" smtClean="0"/>
              <a:t>No major concerns.</a:t>
            </a:r>
            <a:r>
              <a:rPr lang="en-US" baseline="0" dirty="0" smtClean="0"/>
              <a:t> Don’t say we are waiting it will be accepted.</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b="1"/>
              <a:t>We first conduct background study and see how performance tests are analyzed. 3 ways of analyzing it.</a:t>
            </a:r>
            <a:br>
              <a:rPr lang="en" b="1"/>
            </a:br>
            <a:r>
              <a:rPr lang="en" b="1"/>
              <a:t>single performance metric: </a:t>
            </a:r>
            <a:r>
              <a:rPr lang="en"/>
              <a:t>the trends and distributions of each performance metric</a:t>
            </a:r>
          </a:p>
          <a:p>
            <a:pPr lvl="0">
              <a:spcBef>
                <a:spcPts val="0"/>
              </a:spcBef>
              <a:buClr>
                <a:schemeClr val="dk1"/>
              </a:buClr>
              <a:buSzPct val="100000"/>
              <a:buFont typeface="Arial"/>
              <a:buNone/>
            </a:pPr>
            <a:r>
              <a:rPr lang="en" b="1"/>
              <a:t>the relationship between the performance metrics:</a:t>
            </a:r>
            <a:r>
              <a:rPr lang="en"/>
              <a:t> the correlations between every two performance metrics</a:t>
            </a:r>
          </a:p>
          <a:p>
            <a:pPr lvl="0">
              <a:spcBef>
                <a:spcPts val="0"/>
              </a:spcBef>
              <a:buNone/>
            </a:pPr>
            <a:r>
              <a:rPr lang="en" b="1"/>
              <a:t>statistical performance models:</a:t>
            </a:r>
            <a:r>
              <a:rPr lang="en"/>
              <a:t> the models that are built using performance metrics to predict the overall performance of the system.</a:t>
            </a:r>
            <a:br>
              <a:rPr lang="en"/>
            </a:br>
            <a:r>
              <a:rPr lang="en"/>
              <a:t/>
            </a:r>
            <a:br>
              <a:rPr lang="en"/>
            </a:br>
            <a:endParaRPr lang="en"/>
          </a:p>
          <a:p>
            <a:pPr lvl="0">
              <a:spcBef>
                <a:spcPts val="0"/>
              </a:spcBef>
              <a:buNone/>
            </a:pPr>
            <a:endParaRPr/>
          </a:p>
          <a:p>
            <a:pPr lvl="0">
              <a:spcBef>
                <a:spcPts val="0"/>
              </a:spcBef>
              <a:buNone/>
            </a:pPr>
            <a:r>
              <a:rPr lang="en"/>
              <a:t>Prior research focused on the overhead of virtual environments without considering the impact of such overhead on performance testing and assurance activities. In</a:t>
            </a:r>
          </a:p>
          <a:p>
            <a:pPr lvl="0">
              <a:spcBef>
                <a:spcPts val="0"/>
              </a:spcBef>
              <a:buClr>
                <a:schemeClr val="dk1"/>
              </a:buClr>
              <a:buSzPct val="100000"/>
              <a:buFont typeface="Arial"/>
              <a:buNone/>
            </a:pPr>
            <a:endParaRPr/>
          </a:p>
          <a:p>
            <a:pPr lvl="0" rtl="0">
              <a:spcBef>
                <a:spcPts val="0"/>
              </a:spcBef>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1" name="Shape 6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Shape 7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5" name="Shape 7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scaled the tested environment.</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Shape 7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7" name="Shape 7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As there are varying inputs for the performance tests that we carried out, normalization by load helps in normalizing the multi-modal distribution that might be because of the trivial tasks like background processes(bookkeeping).</a:t>
            </a:r>
            <a:br>
              <a:rPr lang="en"/>
            </a:br>
            <a:r>
              <a:rPr lang="en"/>
              <a:t/>
            </a:r>
            <a:br>
              <a:rPr lang="en"/>
            </a:br>
            <a:r>
              <a:rPr lang="en"/>
              <a:t>We equate throughputs? But then how can throughputs be same?</a:t>
            </a:r>
          </a:p>
          <a:p>
            <a:pPr lvl="0" rtl="0">
              <a:lnSpc>
                <a:spcPct val="115000"/>
              </a:lnSpc>
              <a:spcBef>
                <a:spcPts val="0"/>
              </a:spcBef>
              <a:spcAft>
                <a:spcPts val="160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Shape 7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6" name="Shape 7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Shape 7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3" name="Shape 7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200"/>
              <a:t>Performance tests need large amount of resources accompanied by frequent changes in the environment. Performance analysts often rely on virtual machines.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endParaRPr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992766"/>
            <a:ext cx="8520600" cy="27369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3778833"/>
            <a:ext cx="8520600" cy="10569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474833"/>
            <a:ext cx="8520600" cy="26181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4202966"/>
            <a:ext cx="8520600" cy="17343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867800"/>
            <a:ext cx="8520600" cy="11223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536633"/>
            <a:ext cx="3999900" cy="4555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593366"/>
            <a:ext cx="8520600" cy="7635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740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852800"/>
            <a:ext cx="2808000" cy="42393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600200"/>
            <a:ext cx="6367800" cy="54543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66"/>
            <a:ext cx="4572000" cy="68580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644233"/>
            <a:ext cx="4045200" cy="19764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3737433"/>
            <a:ext cx="4045200" cy="16467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965433"/>
            <a:ext cx="3837000" cy="49269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5640766"/>
            <a:ext cx="5998800" cy="806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593366"/>
            <a:ext cx="8520600" cy="7635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536633"/>
            <a:ext cx="8520600" cy="4555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6217622"/>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comments" Target="../comments/comment1.xm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comments" Target="../comments/comment3.xml"/><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comments" Target="../comments/comment4.xml"/><Relationship Id="rId1" Type="http://schemas.openxmlformats.org/officeDocument/2006/relationships/tags" Target="../tags/tag2.xml"/><Relationship Id="rId2"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comments" Target="../comments/comment5.xml"/><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1" Type="http://schemas.openxmlformats.org/officeDocument/2006/relationships/tags" Target="../tags/tag3.xml"/><Relationship Id="rId2"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22.png"/><Relationship Id="rId5" Type="http://schemas.openxmlformats.org/officeDocument/2006/relationships/comments" Target="../comments/comment7.xml"/><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comments" Target="../comments/comment8.xml"/><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9.xml"/><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hart" Target="../charts/chart1.xml"/><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24.png"/><Relationship Id="rId5" Type="http://schemas.openxmlformats.org/officeDocument/2006/relationships/comments" Target="../comments/comment10.xml"/><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26.png"/><Relationship Id="rId1" Type="http://schemas.openxmlformats.org/officeDocument/2006/relationships/tags" Target="../tags/tag7.xml"/><Relationship Id="rId2"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7.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1.xml"/><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chart" Target="../charts/char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chart" Target="../charts/char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comments" Target="../comments/commen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chart" Target="../charts/char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comments" Target="../comments/comment13.xml"/><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1" Type="http://schemas.openxmlformats.org/officeDocument/2006/relationships/tags" Target="../tags/tag1.xml"/><Relationship Id="rId2"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comments" Target="../comments/comment14.xml"/><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comments" Target="../comments/comment15.xml"/><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comments" Target="../comments/comment16.xml"/><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0.png"/><Relationship Id="rId5" Type="http://schemas.openxmlformats.org/officeDocument/2006/relationships/comments" Target="../comments/comment17.xml"/><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comments" Target="../comments/comment18.xml"/><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comments" Target="../comments/comment1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comments" Target="../comments/comment2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0" y="1123946"/>
            <a:ext cx="8520600" cy="1911000"/>
          </a:xfrm>
          <a:prstGeom prst="rect">
            <a:avLst/>
          </a:prstGeom>
        </p:spPr>
        <p:txBody>
          <a:bodyPr lIns="91425" tIns="91425" rIns="91425" bIns="91425" anchor="b" anchorCtr="0">
            <a:noAutofit/>
          </a:bodyPr>
          <a:lstStyle/>
          <a:p>
            <a:pPr lvl="0">
              <a:spcBef>
                <a:spcPts val="0"/>
              </a:spcBef>
              <a:buNone/>
            </a:pPr>
            <a:r>
              <a:rPr lang="en" sz="3200" b="1">
                <a:solidFill>
                  <a:srgbClr val="CC0000"/>
                </a:solidFill>
              </a:rPr>
              <a:t>An Empirical Study on the Discrepancy between Performance Testing Results from Virtual and Physical Environments</a:t>
            </a:r>
          </a:p>
          <a:p>
            <a:pPr lvl="0">
              <a:spcBef>
                <a:spcPts val="0"/>
              </a:spcBef>
              <a:buNone/>
            </a:pPr>
            <a:endParaRPr/>
          </a:p>
        </p:txBody>
      </p:sp>
      <p:sp>
        <p:nvSpPr>
          <p:cNvPr id="55" name="Shape 55"/>
          <p:cNvSpPr txBox="1">
            <a:spLocks noGrp="1"/>
          </p:cNvSpPr>
          <p:nvPr>
            <p:ph type="subTitle" idx="1"/>
          </p:nvPr>
        </p:nvSpPr>
        <p:spPr>
          <a:xfrm>
            <a:off x="311700" y="3233333"/>
            <a:ext cx="8520600" cy="2365500"/>
          </a:xfrm>
          <a:prstGeom prst="rect">
            <a:avLst/>
          </a:prstGeom>
        </p:spPr>
        <p:txBody>
          <a:bodyPr lIns="91425" tIns="91425" rIns="91425" bIns="91425" anchor="t" anchorCtr="0">
            <a:noAutofit/>
          </a:bodyPr>
          <a:lstStyle/>
          <a:p>
            <a:pPr lvl="0">
              <a:spcBef>
                <a:spcPts val="0"/>
              </a:spcBef>
              <a:buNone/>
            </a:pPr>
            <a:r>
              <a:rPr lang="en">
                <a:solidFill>
                  <a:srgbClr val="000000"/>
                </a:solidFill>
              </a:rPr>
              <a:t>Master Thesis Defense</a:t>
            </a:r>
            <a:r>
              <a:rPr lang="en" sz="3000">
                <a:solidFill>
                  <a:srgbClr val="000000"/>
                </a:solidFill>
              </a:rPr>
              <a:t/>
            </a:r>
            <a:br>
              <a:rPr lang="en" sz="3000">
                <a:solidFill>
                  <a:srgbClr val="000000"/>
                </a:solidFill>
              </a:rPr>
            </a:br>
            <a:r>
              <a:rPr lang="en" sz="3200">
                <a:solidFill>
                  <a:srgbClr val="000000"/>
                </a:solidFill>
              </a:rPr>
              <a:t>M. Moiz Arif</a:t>
            </a:r>
          </a:p>
          <a:p>
            <a:pPr lvl="0">
              <a:spcBef>
                <a:spcPts val="0"/>
              </a:spcBef>
              <a:buNone/>
            </a:pPr>
            <a:r>
              <a:rPr lang="en">
                <a:solidFill>
                  <a:srgbClr val="000000"/>
                </a:solidFill>
              </a:rPr>
              <a:t>Supervisors: Dr. Shihab &amp; Dr. Shang</a:t>
            </a:r>
          </a:p>
          <a:p>
            <a:pPr lvl="0" rtl="0">
              <a:spcBef>
                <a:spcPts val="0"/>
              </a:spcBef>
              <a:buNone/>
            </a:pPr>
            <a:r>
              <a:rPr lang="en">
                <a:solidFill>
                  <a:srgbClr val="000000"/>
                </a:solidFill>
              </a:rPr>
              <a:t>July, 2017</a:t>
            </a:r>
          </a:p>
          <a:p>
            <a:pPr lvl="0">
              <a:spcBef>
                <a:spcPts val="0"/>
              </a:spcBef>
              <a:buNone/>
            </a:pPr>
            <a:endParaRPr/>
          </a:p>
        </p:txBody>
      </p:sp>
      <p:pic>
        <p:nvPicPr>
          <p:cNvPr id="56" name="Shape 56" descr="logo.jpg"/>
          <p:cNvPicPr preferRelativeResize="0"/>
          <p:nvPr/>
        </p:nvPicPr>
        <p:blipFill>
          <a:blip r:embed="rId3">
            <a:alphaModFix/>
          </a:blip>
          <a:stretch>
            <a:fillRect/>
          </a:stretch>
        </p:blipFill>
        <p:spPr>
          <a:xfrm>
            <a:off x="6370373" y="5316665"/>
            <a:ext cx="2773624" cy="1156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913"/>
    </mc:Choice>
    <mc:Fallback xmlns="">
      <p:transition xmlns:p14="http://schemas.microsoft.com/office/powerpoint/2010/main" spd="slow" advTm="24913"/>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pic>
        <p:nvPicPr>
          <p:cNvPr id="113" name="Shape 113" descr="Snip20170713_2.png"/>
          <p:cNvPicPr preferRelativeResize="0"/>
          <p:nvPr/>
        </p:nvPicPr>
        <p:blipFill>
          <a:blip r:embed="rId3">
            <a:alphaModFix amt="7000"/>
          </a:blip>
          <a:stretch>
            <a:fillRect/>
          </a:stretch>
        </p:blipFill>
        <p:spPr>
          <a:xfrm>
            <a:off x="461925" y="1226125"/>
            <a:ext cx="8010525" cy="4505325"/>
          </a:xfrm>
          <a:prstGeom prst="rect">
            <a:avLst/>
          </a:prstGeom>
          <a:noFill/>
          <a:ln>
            <a:noFill/>
          </a:ln>
        </p:spPr>
      </p:pic>
      <p:sp>
        <p:nvSpPr>
          <p:cNvPr id="114" name="Shape 114"/>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
        <p:nvSpPr>
          <p:cNvPr id="115" name="Shape 11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
        <p:nvSpPr>
          <p:cNvPr id="116" name="Shape 116"/>
          <p:cNvSpPr txBox="1"/>
          <p:nvPr/>
        </p:nvSpPr>
        <p:spPr>
          <a:xfrm>
            <a:off x="0" y="1659287"/>
            <a:ext cx="9144000" cy="3639000"/>
          </a:xfrm>
          <a:prstGeom prst="rect">
            <a:avLst/>
          </a:prstGeom>
          <a:noFill/>
          <a:ln>
            <a:noFill/>
          </a:ln>
        </p:spPr>
        <p:txBody>
          <a:bodyPr lIns="91425" tIns="91425" rIns="91425" bIns="91425" anchor="ctr" anchorCtr="0">
            <a:noAutofit/>
          </a:bodyPr>
          <a:lstStyle/>
          <a:p>
            <a:pPr lvl="0" algn="ctr" rtl="0">
              <a:spcBef>
                <a:spcPts val="0"/>
              </a:spcBef>
              <a:buNone/>
            </a:pPr>
            <a:r>
              <a:rPr lang="en" sz="3000" i="1">
                <a:solidFill>
                  <a:schemeClr val="dk2"/>
                </a:solidFill>
                <a:highlight>
                  <a:srgbClr val="FFFFFF"/>
                </a:highlight>
              </a:rPr>
              <a:t>“The </a:t>
            </a:r>
            <a:r>
              <a:rPr lang="en" sz="3000" b="1" i="1">
                <a:solidFill>
                  <a:srgbClr val="CC0000"/>
                </a:solidFill>
                <a:highlight>
                  <a:srgbClr val="FFFFFF"/>
                </a:highlight>
              </a:rPr>
              <a:t>performance of our reference application</a:t>
            </a:r>
            <a:r>
              <a:rPr lang="en" sz="3000" i="1">
                <a:solidFill>
                  <a:schemeClr val="dk2"/>
                </a:solidFill>
                <a:highlight>
                  <a:srgbClr val="FFFFFF"/>
                </a:highlight>
              </a:rPr>
              <a:t> under load (a default SugarCRM installation) on a </a:t>
            </a:r>
            <a:r>
              <a:rPr lang="en" sz="3000" b="1" i="1">
                <a:solidFill>
                  <a:srgbClr val="CC0000"/>
                </a:solidFill>
                <a:highlight>
                  <a:srgbClr val="FFFFFF"/>
                </a:highlight>
              </a:rPr>
              <a:t>virtualized server</a:t>
            </a:r>
            <a:r>
              <a:rPr lang="en" sz="3000" b="1" i="1">
                <a:solidFill>
                  <a:schemeClr val="dk2"/>
                </a:solidFill>
                <a:highlight>
                  <a:srgbClr val="FFFFFF"/>
                </a:highlight>
              </a:rPr>
              <a:t> </a:t>
            </a:r>
            <a:r>
              <a:rPr lang="en" sz="3000" i="1">
                <a:solidFill>
                  <a:schemeClr val="dk2"/>
                </a:solidFill>
                <a:highlight>
                  <a:srgbClr val="FFFFFF"/>
                </a:highlight>
              </a:rPr>
              <a:t>showed a 14% decrease, measured by total system capacity,</a:t>
            </a:r>
            <a:r>
              <a:rPr lang="en" sz="3000" i="1">
                <a:solidFill>
                  <a:srgbClr val="CC0000"/>
                </a:solidFill>
                <a:highlight>
                  <a:srgbClr val="FFFFFF"/>
                </a:highlight>
              </a:rPr>
              <a:t> </a:t>
            </a:r>
            <a:r>
              <a:rPr lang="en" sz="3000" b="1" i="1">
                <a:solidFill>
                  <a:srgbClr val="CC0000"/>
                </a:solidFill>
                <a:highlight>
                  <a:srgbClr val="FFFFFF"/>
                </a:highlight>
              </a:rPr>
              <a:t>compared to the same system running natively</a:t>
            </a:r>
            <a:r>
              <a:rPr lang="en" sz="3000" i="1">
                <a:solidFill>
                  <a:schemeClr val="dk2"/>
                </a:solidFill>
                <a:highlight>
                  <a:srgbClr val="FFFFFF"/>
                </a:highlight>
              </a:rPr>
              <a:t> </a:t>
            </a:r>
            <a:r>
              <a:rPr lang="en" sz="3000" b="1" i="1">
                <a:solidFill>
                  <a:srgbClr val="CC0000"/>
                </a:solidFill>
                <a:highlight>
                  <a:srgbClr val="FFFFFF"/>
                </a:highlight>
              </a:rPr>
              <a:t>on equivalent hardware</a:t>
            </a:r>
            <a:r>
              <a:rPr lang="en" sz="3000" i="1">
                <a:solidFill>
                  <a:schemeClr val="dk2"/>
                </a:solidFill>
                <a:highlight>
                  <a:srgbClr val="FFFFFF"/>
                </a:highlight>
              </a:rPr>
              <a:t>.”</a:t>
            </a:r>
          </a:p>
        </p:txBody>
      </p:sp>
    </p:spTree>
  </p:cSld>
  <p:clrMapOvr>
    <a:masterClrMapping/>
  </p:clrMapOvr>
  <mc:AlternateContent xmlns:mc="http://schemas.openxmlformats.org/markup-compatibility/2006" xmlns:p14="http://schemas.microsoft.com/office/powerpoint/2010/main">
    <mc:Choice Requires="p14">
      <p:transition spd="slow" p14:dur="2000" advTm="15632"/>
    </mc:Choice>
    <mc:Fallback xmlns="">
      <p:transition xmlns:p14="http://schemas.microsoft.com/office/powerpoint/2010/main" spd="slow" advTm="1563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
        <p:nvSpPr>
          <p:cNvPr id="122" name="Shape 122"/>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23" name="Shape 123" descr="Snip20170710_1.png"/>
          <p:cNvPicPr preferRelativeResize="0"/>
          <p:nvPr/>
        </p:nvPicPr>
        <p:blipFill>
          <a:blip r:embed="rId3">
            <a:alphaModFix/>
          </a:blip>
          <a:stretch>
            <a:fillRect/>
          </a:stretch>
        </p:blipFill>
        <p:spPr>
          <a:xfrm>
            <a:off x="780237" y="977849"/>
            <a:ext cx="7583526" cy="5062025"/>
          </a:xfrm>
          <a:prstGeom prst="rect">
            <a:avLst/>
          </a:prstGeom>
          <a:noFill/>
          <a:ln>
            <a:noFill/>
          </a:ln>
        </p:spPr>
      </p:pic>
      <p:sp>
        <p:nvSpPr>
          <p:cNvPr id="124" name="Shape 1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xmlns:p14="http://schemas.microsoft.com/office/powerpoint/2010/main" spd="slow" advTm="6025"/>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12</a:t>
            </a:fld>
            <a:endParaRPr lang="en"/>
          </a:p>
        </p:txBody>
      </p:sp>
      <p:sp>
        <p:nvSpPr>
          <p:cNvPr id="130" name="Shape 130"/>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https://sqa.stackexchange.com/questions/7709/performance-testing-systems-on-virtual-machines-that-normally-run-on-physical-ma</a:t>
            </a:r>
          </a:p>
        </p:txBody>
      </p:sp>
      <p:pic>
        <p:nvPicPr>
          <p:cNvPr id="131" name="Shape 131" descr="Snip20170710_1.png"/>
          <p:cNvPicPr preferRelativeResize="0"/>
          <p:nvPr/>
        </p:nvPicPr>
        <p:blipFill>
          <a:blip r:embed="rId3">
            <a:alphaModFix amt="8000"/>
          </a:blip>
          <a:stretch>
            <a:fillRect/>
          </a:stretch>
        </p:blipFill>
        <p:spPr>
          <a:xfrm>
            <a:off x="780237" y="977849"/>
            <a:ext cx="7583526" cy="5062025"/>
          </a:xfrm>
          <a:prstGeom prst="rect">
            <a:avLst/>
          </a:prstGeom>
          <a:noFill/>
          <a:ln>
            <a:noFill/>
          </a:ln>
        </p:spPr>
      </p:pic>
      <p:sp>
        <p:nvSpPr>
          <p:cNvPr id="132" name="Shape 132"/>
          <p:cNvSpPr txBox="1">
            <a:spLocks noGrp="1"/>
          </p:cNvSpPr>
          <p:nvPr>
            <p:ph type="body" idx="1"/>
          </p:nvPr>
        </p:nvSpPr>
        <p:spPr>
          <a:xfrm>
            <a:off x="311700" y="2392316"/>
            <a:ext cx="8520600" cy="3909600"/>
          </a:xfrm>
          <a:prstGeom prst="rect">
            <a:avLst/>
          </a:prstGeom>
        </p:spPr>
        <p:txBody>
          <a:bodyPr lIns="91425" tIns="91425" rIns="91425" bIns="91425" anchor="t" anchorCtr="0">
            <a:noAutofit/>
          </a:bodyPr>
          <a:lstStyle/>
          <a:p>
            <a:pPr lvl="0" rtl="0">
              <a:spcBef>
                <a:spcPts val="0"/>
              </a:spcBef>
              <a:buNone/>
            </a:pPr>
            <a:r>
              <a:rPr lang="en" sz="3000" i="1">
                <a:solidFill>
                  <a:srgbClr val="242729"/>
                </a:solidFill>
                <a:highlight>
                  <a:srgbClr val="FFFFFF"/>
                </a:highlight>
              </a:rPr>
              <a:t>...“</a:t>
            </a:r>
            <a:r>
              <a:rPr lang="en" sz="3000" i="1">
                <a:solidFill>
                  <a:srgbClr val="434343"/>
                </a:solidFill>
                <a:highlight>
                  <a:srgbClr val="FFFFFF"/>
                </a:highlight>
              </a:rPr>
              <a:t>For</a:t>
            </a:r>
            <a:r>
              <a:rPr lang="en" sz="3000" i="1">
                <a:solidFill>
                  <a:srgbClr val="CC0000"/>
                </a:solidFill>
                <a:highlight>
                  <a:srgbClr val="FFFFFF"/>
                </a:highlight>
              </a:rPr>
              <a:t> </a:t>
            </a:r>
            <a:r>
              <a:rPr lang="en" sz="3000" b="1" i="1">
                <a:solidFill>
                  <a:srgbClr val="CC0000"/>
                </a:solidFill>
                <a:highlight>
                  <a:srgbClr val="FFFFFF"/>
                </a:highlight>
              </a:rPr>
              <a:t>cost reasons</a:t>
            </a:r>
            <a:r>
              <a:rPr lang="en" sz="3000" i="1">
                <a:solidFill>
                  <a:srgbClr val="242729"/>
                </a:solidFill>
                <a:highlight>
                  <a:srgbClr val="FFFFFF"/>
                </a:highlight>
              </a:rPr>
              <a:t>, I've been asked to test those systems running on </a:t>
            </a:r>
            <a:r>
              <a:rPr lang="en" sz="3000" b="1" i="1">
                <a:solidFill>
                  <a:srgbClr val="CC0000"/>
                </a:solidFill>
                <a:highlight>
                  <a:srgbClr val="FFFFFF"/>
                </a:highlight>
              </a:rPr>
              <a:t>virtual machines</a:t>
            </a:r>
            <a:r>
              <a:rPr lang="en" sz="3000" i="1">
                <a:solidFill>
                  <a:srgbClr val="242729"/>
                </a:solidFill>
                <a:highlight>
                  <a:srgbClr val="FFFFFF"/>
                </a:highlight>
              </a:rPr>
              <a:t> (using Xen) attached to a SAN. </a:t>
            </a:r>
            <a:r>
              <a:rPr lang="en" sz="3000" b="1" i="1">
                <a:solidFill>
                  <a:srgbClr val="CC0000"/>
                </a:solidFill>
                <a:highlight>
                  <a:srgbClr val="FFFFFF"/>
                </a:highlight>
              </a:rPr>
              <a:t>This is clearly not an apples-to-apples comparison</a:t>
            </a:r>
            <a:r>
              <a:rPr lang="en" sz="3000" i="1">
                <a:solidFill>
                  <a:srgbClr val="242729"/>
                </a:solidFill>
                <a:highlight>
                  <a:srgbClr val="FFFFFF"/>
                </a:highlight>
              </a:rPr>
              <a:t>.”...</a:t>
            </a:r>
          </a:p>
          <a:p>
            <a:pPr lvl="0" rtl="0">
              <a:spcBef>
                <a:spcPts val="0"/>
              </a:spcBef>
              <a:buNone/>
            </a:pPr>
            <a:endParaRPr/>
          </a:p>
        </p:txBody>
      </p:sp>
      <p:sp>
        <p:nvSpPr>
          <p:cNvPr id="133" name="Shape 133"/>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Examples from the industry</a:t>
            </a:r>
          </a:p>
        </p:txBody>
      </p:sp>
    </p:spTree>
  </p:cSld>
  <p:clrMapOvr>
    <a:masterClrMapping/>
  </p:clrMapOvr>
  <mc:AlternateContent xmlns:mc="http://schemas.openxmlformats.org/markup-compatibility/2006" xmlns:p14="http://schemas.microsoft.com/office/powerpoint/2010/main">
    <mc:Choice Requires="p14">
      <p:transition spd="slow" p14:dur="2000" advTm="29561"/>
    </mc:Choice>
    <mc:Fallback xmlns="">
      <p:transition xmlns:p14="http://schemas.microsoft.com/office/powerpoint/2010/main" spd="slow" advTm="2956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hypothesis</a:t>
            </a:r>
          </a:p>
        </p:txBody>
      </p:sp>
      <p:sp>
        <p:nvSpPr>
          <p:cNvPr id="156" name="Shape 156"/>
          <p:cNvSpPr txBox="1">
            <a:spLocks noGrp="1"/>
          </p:cNvSpPr>
          <p:nvPr>
            <p:ph type="body" idx="1"/>
          </p:nvPr>
        </p:nvSpPr>
        <p:spPr>
          <a:xfrm>
            <a:off x="311700" y="1613002"/>
            <a:ext cx="8520600" cy="44655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For software testing activities there exists a discrepancy between </a:t>
            </a:r>
            <a:r>
              <a:rPr lang="en" sz="3000" b="1" i="1" dirty="0"/>
              <a:t>physical</a:t>
            </a:r>
            <a:r>
              <a:rPr lang="en" sz="3000" i="1" dirty="0"/>
              <a:t> and </a:t>
            </a:r>
            <a:r>
              <a:rPr lang="en" sz="3000" b="1" i="1" dirty="0"/>
              <a:t>virtual</a:t>
            </a:r>
            <a:r>
              <a:rPr lang="en" sz="3000" i="1" dirty="0"/>
              <a:t> environments. </a:t>
            </a:r>
          </a:p>
          <a:p>
            <a:pPr marL="457200" lvl="0" indent="-457200" rtl="0">
              <a:spcBef>
                <a:spcPts val="0"/>
              </a:spcBef>
              <a:buFont typeface="Arial"/>
              <a:buChar char="•"/>
            </a:pPr>
            <a:endParaRPr sz="3000" i="1" dirty="0"/>
          </a:p>
          <a:p>
            <a:pPr marL="495300" lvl="0" indent="-457200" rtl="0">
              <a:spcBef>
                <a:spcPts val="0"/>
              </a:spcBef>
              <a:buSzPct val="100000"/>
              <a:buFont typeface="Arial"/>
              <a:buChar char="•"/>
            </a:pPr>
            <a:r>
              <a:rPr lang="en" sz="3000" i="1" dirty="0"/>
              <a:t>We believe that the approaches used so far do not take into account the heterogeneous environments.</a:t>
            </a:r>
          </a:p>
          <a:p>
            <a:pPr lvl="0" rtl="0">
              <a:spcBef>
                <a:spcPts val="0"/>
              </a:spcBef>
              <a:buNone/>
            </a:pPr>
            <a:endParaRPr sz="3000" dirty="0"/>
          </a:p>
          <a:p>
            <a:pPr lvl="0" rtl="0">
              <a:spcBef>
                <a:spcPts val="0"/>
              </a:spcBef>
              <a:buNone/>
            </a:pPr>
            <a:endParaRPr dirty="0"/>
          </a:p>
        </p:txBody>
      </p:sp>
      <p:sp>
        <p:nvSpPr>
          <p:cNvPr id="157" name="Shape 1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13</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575"/>
    </mc:Choice>
    <mc:Fallback xmlns="">
      <p:transition xmlns:p14="http://schemas.microsoft.com/office/powerpoint/2010/main" spd="slow" advTm="2575"/>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163" name="Shape 163"/>
          <p:cNvSpPr txBox="1">
            <a:spLocks noGrp="1"/>
          </p:cNvSpPr>
          <p:nvPr>
            <p:ph type="body" idx="1"/>
          </p:nvPr>
        </p:nvSpPr>
        <p:spPr>
          <a:xfrm>
            <a:off x="311700" y="1379472"/>
            <a:ext cx="8520600" cy="4921200"/>
          </a:xfrm>
          <a:prstGeom prst="rect">
            <a:avLst/>
          </a:prstGeom>
        </p:spPr>
        <p:txBody>
          <a:bodyPr lIns="91425" tIns="91425" rIns="91425" bIns="91425" anchor="t" anchorCtr="0">
            <a:noAutofit/>
          </a:bodyPr>
          <a:lstStyle/>
          <a:p>
            <a:pPr marL="457200" lvl="0" indent="-419100" rtl="0">
              <a:spcBef>
                <a:spcPts val="0"/>
              </a:spcBef>
              <a:buSzPct val="100000"/>
            </a:pPr>
            <a:r>
              <a:rPr lang="en" sz="3000" b="1" dirty="0"/>
              <a:t>RQ1:</a:t>
            </a:r>
            <a:r>
              <a:rPr lang="en" sz="3000" dirty="0"/>
              <a:t> 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SzPct val="100000"/>
            </a:pPr>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SzPct val="100000"/>
            </a:pPr>
            <a:r>
              <a:rPr lang="en" sz="3000" b="1" dirty="0"/>
              <a:t>RQ3:</a:t>
            </a:r>
            <a:r>
              <a:rPr lang="en" sz="3000" dirty="0"/>
              <a:t> 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164" name="Shape 1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20293"/>
    </mc:Choice>
    <mc:Fallback xmlns="">
      <p:transition xmlns:p14="http://schemas.microsoft.com/office/powerpoint/2010/main" spd="slow" advTm="20293"/>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70" name="Shape 1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15</a:t>
            </a:fld>
            <a:endParaRPr lang="en"/>
          </a:p>
        </p:txBody>
      </p:sp>
      <p:sp>
        <p:nvSpPr>
          <p:cNvPr id="171" name="Shape 171"/>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72" name="Shape 172"/>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73" name="Shape 173"/>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74" name="Shape 174"/>
          <p:cNvCxnSpPr>
            <a:stCxn id="171" idx="5"/>
            <a:endCxn id="172"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75" name="Shape 175"/>
          <p:cNvCxnSpPr>
            <a:stCxn id="171" idx="5"/>
            <a:endCxn id="173"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76" name="Shape 176"/>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7" name="Shape 177"/>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178" name="Shape 178"/>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179" name="Shape 179"/>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180" name="Shape 180"/>
          <p:cNvCxnSpPr>
            <a:stCxn id="172" idx="3"/>
            <a:endCxn id="176"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181" name="Shape 181"/>
          <p:cNvCxnSpPr>
            <a:endCxn id="176"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182" name="Shape 182"/>
          <p:cNvCxnSpPr>
            <a:stCxn id="177" idx="2"/>
            <a:endCxn id="178"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183" name="Shape 183"/>
          <p:cNvCxnSpPr>
            <a:stCxn id="178" idx="2"/>
            <a:endCxn id="179"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184" name="Shape 184"/>
          <p:cNvSpPr/>
          <p:nvPr/>
        </p:nvSpPr>
        <p:spPr>
          <a:xfrm>
            <a:off x="7387900" y="2852350"/>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185" name="Shape 185"/>
          <p:cNvCxnSpPr>
            <a:stCxn id="176" idx="3"/>
            <a:endCxn id="184" idx="1"/>
          </p:cNvCxnSpPr>
          <p:nvPr/>
        </p:nvCxnSpPr>
        <p:spPr>
          <a:xfrm>
            <a:off x="7091800" y="3234250"/>
            <a:ext cx="296100" cy="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20645"/>
    </mc:Choice>
    <mc:Fallback xmlns="">
      <p:transition xmlns:p14="http://schemas.microsoft.com/office/powerpoint/2010/main" spd="slow" advTm="20645"/>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191" name="Shape 19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16</a:t>
            </a:fld>
            <a:endParaRPr lang="en"/>
          </a:p>
        </p:txBody>
      </p:sp>
      <p:sp>
        <p:nvSpPr>
          <p:cNvPr id="192" name="Shape 192"/>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193" name="Shape 193"/>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194" name="Shape 194"/>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195" name="Shape 195"/>
          <p:cNvCxnSpPr>
            <a:stCxn id="192" idx="5"/>
            <a:endCxn id="193"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196" name="Shape 196"/>
          <p:cNvCxnSpPr>
            <a:stCxn id="192" idx="5"/>
            <a:endCxn id="194"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197" name="Shape 197"/>
          <p:cNvSpPr txBox="1"/>
          <p:nvPr/>
        </p:nvSpPr>
        <p:spPr>
          <a:xfrm>
            <a:off x="5081150" y="2786575"/>
            <a:ext cx="38508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sp>
        <p:nvSpPr>
          <p:cNvPr id="198" name="Shape 198"/>
          <p:cNvSpPr txBox="1"/>
          <p:nvPr/>
        </p:nvSpPr>
        <p:spPr>
          <a:xfrm>
            <a:off x="2231500" y="1393225"/>
            <a:ext cx="2023500" cy="37971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99" name="Shape 199"/>
          <p:cNvSpPr/>
          <p:nvPr/>
        </p:nvSpPr>
        <p:spPr>
          <a:xfrm>
            <a:off x="2072974" y="1393225"/>
            <a:ext cx="2353499" cy="36813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01" name="Shape 201"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48883"/>
    </mc:Choice>
    <mc:Fallback xmlns="">
      <p:transition xmlns:p14="http://schemas.microsoft.com/office/powerpoint/2010/main" spd="slow" advTm="48883"/>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07" name="Shape 2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17</a:t>
            </a:fld>
            <a:endParaRPr lang="en"/>
          </a:p>
        </p:txBody>
      </p:sp>
      <p:sp>
        <p:nvSpPr>
          <p:cNvPr id="208" name="Shape 208"/>
          <p:cNvSpPr txBox="1"/>
          <p:nvPr/>
        </p:nvSpPr>
        <p:spPr>
          <a:xfrm>
            <a:off x="5081150" y="2786575"/>
            <a:ext cx="3793500" cy="1010400"/>
          </a:xfrm>
          <a:prstGeom prst="rect">
            <a:avLst/>
          </a:prstGeom>
          <a:noFill/>
          <a:ln>
            <a:noFill/>
          </a:ln>
        </p:spPr>
        <p:txBody>
          <a:bodyPr lIns="91425" tIns="91425" rIns="91425" bIns="91425" anchor="t" anchorCtr="0">
            <a:noAutofit/>
          </a:bodyPr>
          <a:lstStyle/>
          <a:p>
            <a:pPr lvl="0" rtl="0">
              <a:spcBef>
                <a:spcPts val="0"/>
              </a:spcBef>
              <a:buNone/>
            </a:pPr>
            <a:r>
              <a:rPr lang="en" sz="2600"/>
              <a:t>1.Dell DVD Store (DS2)</a:t>
            </a:r>
            <a:br>
              <a:rPr lang="en" sz="2600"/>
            </a:br>
            <a:r>
              <a:rPr lang="en" sz="2600"/>
              <a:t>2. Cloudstore</a:t>
            </a:r>
          </a:p>
        </p:txBody>
      </p:sp>
      <p:pic>
        <p:nvPicPr>
          <p:cNvPr id="209" name="Shape 209"/>
          <p:cNvPicPr preferRelativeResize="0"/>
          <p:nvPr/>
        </p:nvPicPr>
        <p:blipFill>
          <a:blip r:embed="rId3">
            <a:alphaModFix/>
          </a:blip>
          <a:stretch>
            <a:fillRect/>
          </a:stretch>
        </p:blipFill>
        <p:spPr>
          <a:xfrm>
            <a:off x="5081150" y="2018562"/>
            <a:ext cx="876300" cy="866775"/>
          </a:xfrm>
          <a:prstGeom prst="rect">
            <a:avLst/>
          </a:prstGeom>
          <a:noFill/>
          <a:ln>
            <a:noFill/>
          </a:ln>
        </p:spPr>
      </p:pic>
      <p:pic>
        <p:nvPicPr>
          <p:cNvPr id="210" name="Shape 210" descr="CloudScale-logo.jpg"/>
          <p:cNvPicPr preferRelativeResize="0"/>
          <p:nvPr/>
        </p:nvPicPr>
        <p:blipFill rotWithShape="1">
          <a:blip r:embed="rId4">
            <a:alphaModFix/>
          </a:blip>
          <a:srcRect r="68430"/>
          <a:stretch/>
        </p:blipFill>
        <p:spPr>
          <a:xfrm>
            <a:off x="6009950" y="2095637"/>
            <a:ext cx="1101999" cy="712649"/>
          </a:xfrm>
          <a:prstGeom prst="rect">
            <a:avLst/>
          </a:prstGeom>
          <a:noFill/>
          <a:ln>
            <a:noFill/>
          </a:ln>
        </p:spPr>
      </p:pic>
      <p:sp>
        <p:nvSpPr>
          <p:cNvPr id="211" name="Shape 211"/>
          <p:cNvSpPr txBox="1">
            <a:spLocks noGrp="1"/>
          </p:cNvSpPr>
          <p:nvPr>
            <p:ph type="body" idx="1"/>
          </p:nvPr>
        </p:nvSpPr>
        <p:spPr>
          <a:xfrm>
            <a:off x="636150" y="1965300"/>
            <a:ext cx="3842700" cy="3110999"/>
          </a:xfrm>
          <a:prstGeom prst="rect">
            <a:avLst/>
          </a:prstGeom>
        </p:spPr>
        <p:txBody>
          <a:bodyPr lIns="91425" tIns="91425" rIns="91425" bIns="91425" anchor="t" anchorCtr="0">
            <a:noAutofit/>
          </a:bodyPr>
          <a:lstStyle/>
          <a:p>
            <a:pPr marL="457200" lvl="0" indent="-381000" rtl="0">
              <a:spcBef>
                <a:spcPts val="0"/>
              </a:spcBef>
              <a:buSzPct val="100000"/>
              <a:buFont typeface="Arial"/>
              <a:buChar char="•"/>
            </a:pPr>
            <a:r>
              <a:rPr lang="en" sz="2400" dirty="0"/>
              <a:t>Both the system are used in prior studies.</a:t>
            </a:r>
          </a:p>
          <a:p>
            <a:pPr marL="457200" lvl="0" indent="-381000" rtl="0">
              <a:spcBef>
                <a:spcPts val="0"/>
              </a:spcBef>
              <a:buSzPct val="100000"/>
              <a:buFont typeface="Arial"/>
              <a:buChar char="•"/>
            </a:pPr>
            <a:r>
              <a:rPr lang="en" sz="2400" dirty="0"/>
              <a:t>DS2 comes with a load driver.</a:t>
            </a:r>
          </a:p>
          <a:p>
            <a:pPr marL="457200" lvl="0" indent="-381000" rtl="0">
              <a:spcBef>
                <a:spcPts val="0"/>
              </a:spcBef>
              <a:buSzPct val="100000"/>
              <a:buFont typeface="Arial"/>
              <a:buChar char="•"/>
            </a:pPr>
            <a:r>
              <a:rPr lang="en" sz="2400" dirty="0"/>
              <a:t>Cloudstore, we used JMeter to replicate the load. </a:t>
            </a:r>
          </a:p>
          <a:p>
            <a:pPr lvl="0" rtl="0">
              <a:spcBef>
                <a:spcPts val="0"/>
              </a:spcBef>
              <a:buNone/>
            </a:pPr>
            <a:endParaRPr sz="2500" dirty="0"/>
          </a:p>
          <a:p>
            <a:pPr lvl="0" rtl="0">
              <a:spcBef>
                <a:spcPts val="0"/>
              </a:spcBef>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2000" advTm="3427"/>
    </mc:Choice>
    <mc:Fallback xmlns="">
      <p:transition xmlns:p14="http://schemas.microsoft.com/office/powerpoint/2010/main" spd="slow" advTm="342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17" name="Shape 2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18</a:t>
            </a:fld>
            <a:endParaRPr lang="en"/>
          </a:p>
        </p:txBody>
      </p:sp>
      <p:sp>
        <p:nvSpPr>
          <p:cNvPr id="218" name="Shape 218"/>
          <p:cNvSpPr txBox="1"/>
          <p:nvPr/>
        </p:nvSpPr>
        <p:spPr>
          <a:xfrm>
            <a:off x="914550" y="2712050"/>
            <a:ext cx="7344300" cy="31638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19" name="Shape 219"/>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We set up 3 nodes: Application, database and load driver.</a:t>
            </a:r>
          </a:p>
          <a:p>
            <a:pPr marL="495300" lvl="0" indent="-457200" rtl="0">
              <a:spcBef>
                <a:spcPts val="0"/>
              </a:spcBef>
              <a:buSzPct val="100000"/>
              <a:buFont typeface="Arial"/>
              <a:buChar char="•"/>
            </a:pPr>
            <a:r>
              <a:rPr lang="en" sz="3000" dirty="0"/>
              <a:t>One virtual environment set up on each node: </a:t>
            </a:r>
            <a:r>
              <a:rPr lang="en" sz="3000" i="1" dirty="0"/>
              <a:t>single tenancy.</a:t>
            </a:r>
          </a:p>
          <a:p>
            <a:pPr marL="495300" lvl="0" indent="-457200" rtl="0">
              <a:spcBef>
                <a:spcPts val="0"/>
              </a:spcBef>
              <a:buSzPct val="100000"/>
              <a:buFont typeface="Arial"/>
              <a:buChar char="•"/>
            </a:pPr>
            <a:r>
              <a:rPr lang="en" sz="3000" dirty="0"/>
              <a:t>We set up identical config. between the two environments. i.e. CPU 2 cores, Memory 3GB.</a:t>
            </a:r>
          </a:p>
          <a:p>
            <a:pPr lvl="0" rtl="0">
              <a:spcBef>
                <a:spcPts val="0"/>
              </a:spcBef>
              <a:buNone/>
            </a:pPr>
            <a:endParaRPr sz="3000" dirty="0"/>
          </a:p>
          <a:p>
            <a:pPr lvl="0" rtl="0">
              <a:spcBef>
                <a:spcPts val="0"/>
              </a:spcBef>
              <a:buNone/>
            </a:pPr>
            <a:endParaRPr dirty="0"/>
          </a:p>
        </p:txBody>
      </p:sp>
      <p:pic>
        <p:nvPicPr>
          <p:cNvPr id="220" name="Shape 220"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21" name="Shape 221"/>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57500"/>
    </mc:Choice>
    <mc:Fallback xmlns="">
      <p:transition xmlns:p14="http://schemas.microsoft.com/office/powerpoint/2010/main" spd="slow" advTm="5750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27" name="Shape 22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19</a:t>
            </a:fld>
            <a:endParaRPr lang="en"/>
          </a:p>
        </p:txBody>
      </p:sp>
      <p:sp>
        <p:nvSpPr>
          <p:cNvPr id="228" name="Shape 228"/>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29" name="Shape 229"/>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30" name="Shape 230"/>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31" name="Shape 231"/>
          <p:cNvCxnSpPr>
            <a:stCxn id="228" idx="5"/>
            <a:endCxn id="229"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32" name="Shape 232"/>
          <p:cNvCxnSpPr>
            <a:stCxn id="228" idx="5"/>
            <a:endCxn id="230"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33" name="Shape 233"/>
          <p:cNvSpPr/>
          <p:nvPr/>
        </p:nvSpPr>
        <p:spPr>
          <a:xfrm>
            <a:off x="5018800" y="1044275"/>
            <a:ext cx="2166600" cy="43488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4" name="Shape 234"/>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cxnSp>
        <p:nvCxnSpPr>
          <p:cNvPr id="235" name="Shape 235"/>
          <p:cNvCxnSpPr>
            <a:stCxn id="229" idx="3"/>
            <a:endCxn id="233" idx="1"/>
          </p:cNvCxnSpPr>
          <p:nvPr/>
        </p:nvCxnSpPr>
        <p:spPr>
          <a:xfrm>
            <a:off x="4114800" y="2018475"/>
            <a:ext cx="903900" cy="1200300"/>
          </a:xfrm>
          <a:prstGeom prst="straightConnector1">
            <a:avLst/>
          </a:prstGeom>
          <a:noFill/>
          <a:ln w="9525" cap="flat" cmpd="sng">
            <a:solidFill>
              <a:schemeClr val="dk2"/>
            </a:solidFill>
            <a:prstDash val="solid"/>
            <a:round/>
            <a:headEnd type="none" w="lg" len="lg"/>
            <a:tailEnd type="triangle" w="lg" len="lg"/>
          </a:ln>
        </p:spPr>
      </p:cxnSp>
      <p:cxnSp>
        <p:nvCxnSpPr>
          <p:cNvPr id="236" name="Shape 236"/>
          <p:cNvCxnSpPr>
            <a:endCxn id="233" idx="1"/>
          </p:cNvCxnSpPr>
          <p:nvPr/>
        </p:nvCxnSpPr>
        <p:spPr>
          <a:xfrm rot="10800000" flipH="1">
            <a:off x="4114600" y="3218675"/>
            <a:ext cx="904200" cy="1278600"/>
          </a:xfrm>
          <a:prstGeom prst="straightConnector1">
            <a:avLst/>
          </a:prstGeom>
          <a:noFill/>
          <a:ln w="9525" cap="flat" cmpd="sng">
            <a:solidFill>
              <a:schemeClr val="dk2"/>
            </a:solidFill>
            <a:prstDash val="solid"/>
            <a:round/>
            <a:headEnd type="none" w="lg" len="lg"/>
            <a:tailEnd type="triangle" w="lg" len="lg"/>
          </a:ln>
        </p:spPr>
      </p:cxnSp>
      <p:sp>
        <p:nvSpPr>
          <p:cNvPr id="237" name="Shape 237"/>
          <p:cNvSpPr/>
          <p:nvPr/>
        </p:nvSpPr>
        <p:spPr>
          <a:xfrm>
            <a:off x="5097775" y="1257400"/>
            <a:ext cx="1930800" cy="8778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38" name="Shape 238"/>
          <p:cNvPicPr preferRelativeResize="0"/>
          <p:nvPr/>
        </p:nvPicPr>
        <p:blipFill>
          <a:blip r:embed="rId3">
            <a:alphaModFix/>
          </a:blip>
          <a:stretch>
            <a:fillRect/>
          </a:stretch>
        </p:blipFill>
        <p:spPr>
          <a:xfrm>
            <a:off x="5097775" y="5635305"/>
            <a:ext cx="427974" cy="427974"/>
          </a:xfrm>
          <a:prstGeom prst="rect">
            <a:avLst/>
          </a:prstGeom>
          <a:noFill/>
          <a:ln>
            <a:noFill/>
          </a:ln>
        </p:spPr>
      </p:pic>
      <p:sp>
        <p:nvSpPr>
          <p:cNvPr id="239" name="Shape 239"/>
          <p:cNvSpPr txBox="1"/>
          <p:nvPr/>
        </p:nvSpPr>
        <p:spPr>
          <a:xfrm>
            <a:off x="5525750" y="5586950"/>
            <a:ext cx="1502700" cy="524700"/>
          </a:xfrm>
          <a:prstGeom prst="rect">
            <a:avLst/>
          </a:prstGeom>
          <a:noFill/>
          <a:ln>
            <a:noFill/>
          </a:ln>
        </p:spPr>
        <p:txBody>
          <a:bodyPr lIns="91425" tIns="91425" rIns="91425" bIns="91425" anchor="t" anchorCtr="0">
            <a:noAutofit/>
          </a:bodyPr>
          <a:lstStyle/>
          <a:p>
            <a:pPr lvl="0" rtl="0">
              <a:spcBef>
                <a:spcPts val="0"/>
              </a:spcBef>
              <a:buNone/>
            </a:pPr>
            <a:r>
              <a:rPr lang="en" sz="2600"/>
              <a:t>Perfmon</a:t>
            </a:r>
          </a:p>
        </p:txBody>
      </p:sp>
    </p:spTree>
  </p:cSld>
  <p:clrMapOvr>
    <a:masterClrMapping/>
  </p:clrMapOvr>
  <mc:AlternateContent xmlns:mc="http://schemas.openxmlformats.org/markup-compatibility/2006" xmlns:p14="http://schemas.microsoft.com/office/powerpoint/2010/main">
    <mc:Choice Requires="p14">
      <p:transition spd="slow" p14:dur="2000" advTm="5317"/>
    </mc:Choice>
    <mc:Fallback xmlns="">
      <p:transition xmlns:p14="http://schemas.microsoft.com/office/powerpoint/2010/main" spd="slow" advTm="5317"/>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4000" dirty="0">
                <a:solidFill>
                  <a:srgbClr val="CC0000"/>
                </a:solidFill>
              </a:rPr>
              <a:t>What are performance tests?</a:t>
            </a:r>
          </a:p>
        </p:txBody>
      </p:sp>
      <p:sp>
        <p:nvSpPr>
          <p:cNvPr id="62" name="Shape 62"/>
          <p:cNvSpPr txBox="1">
            <a:spLocks noGrp="1"/>
          </p:cNvSpPr>
          <p:nvPr>
            <p:ph type="body" idx="1"/>
          </p:nvPr>
        </p:nvSpPr>
        <p:spPr>
          <a:xfrm>
            <a:off x="311700" y="1831033"/>
            <a:ext cx="8520600" cy="45552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dirty="0"/>
              <a:t>Performance assurance activities: ensuring software meets performance requirements.</a:t>
            </a:r>
          </a:p>
          <a:p>
            <a:pPr lvl="0" rtl="0">
              <a:spcBef>
                <a:spcPts val="0"/>
              </a:spcBef>
            </a:pPr>
            <a:endParaRPr lang="en" sz="3000" dirty="0"/>
          </a:p>
          <a:p>
            <a:pPr marL="495300" lvl="0" indent="-457200" rtl="0">
              <a:spcBef>
                <a:spcPts val="0"/>
              </a:spcBef>
              <a:buSzPct val="100000"/>
              <a:buFont typeface="Arial"/>
              <a:buChar char="•"/>
            </a:pPr>
            <a:r>
              <a:rPr lang="en" sz="3000" dirty="0"/>
              <a:t>Mimicking user behaviour.</a:t>
            </a:r>
          </a:p>
          <a:p>
            <a:pPr lvl="0">
              <a:spcBef>
                <a:spcPts val="0"/>
              </a:spcBef>
              <a:buNone/>
            </a:pPr>
            <a:endParaRPr sz="3000" dirty="0"/>
          </a:p>
        </p:txBody>
      </p:sp>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45" name="Shape 24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20</a:t>
            </a:fld>
            <a:endParaRPr lang="en"/>
          </a:p>
        </p:txBody>
      </p:sp>
      <p:sp>
        <p:nvSpPr>
          <p:cNvPr id="246" name="Shape 24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47" name="Shape 247"/>
          <p:cNvSpPr txBox="1">
            <a:spLocks noGrp="1"/>
          </p:cNvSpPr>
          <p:nvPr>
            <p:ph type="body" idx="1"/>
          </p:nvPr>
        </p:nvSpPr>
        <p:spPr>
          <a:xfrm>
            <a:off x="268292" y="898061"/>
            <a:ext cx="8520600" cy="2734865"/>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We used </a:t>
            </a:r>
            <a:r>
              <a:rPr lang="en" sz="3000" b="1" i="1" dirty="0"/>
              <a:t>PERFMON</a:t>
            </a:r>
            <a:r>
              <a:rPr lang="en" sz="3000" dirty="0"/>
              <a:t> to monitor application and database server</a:t>
            </a:r>
            <a:r>
              <a:rPr lang="en" sz="3000" dirty="0" smtClean="0"/>
              <a:t>.</a:t>
            </a:r>
            <a:endParaRPr lang="en-US" sz="3000" dirty="0" smtClean="0"/>
          </a:p>
          <a:p>
            <a:pPr marL="495300" lvl="0" indent="-457200" rtl="0">
              <a:spcBef>
                <a:spcPts val="0"/>
              </a:spcBef>
              <a:buSzPct val="100000"/>
              <a:buFont typeface="Arial"/>
              <a:buChar char="•"/>
            </a:pPr>
            <a:r>
              <a:rPr lang="en-US" sz="3000" dirty="0" smtClean="0"/>
              <a:t>We recorded all the performance metrics available.</a:t>
            </a:r>
            <a:endParaRPr lang="en" sz="3000" dirty="0"/>
          </a:p>
          <a:p>
            <a:pPr marL="495300" lvl="0" indent="-457200" rtl="0">
              <a:spcBef>
                <a:spcPts val="0"/>
              </a:spcBef>
              <a:buSzPct val="100000"/>
              <a:buFont typeface="Arial"/>
              <a:buChar char="•"/>
            </a:pPr>
            <a:r>
              <a:rPr lang="en" sz="3000" dirty="0"/>
              <a:t>In total, we recorded 44 performance </a:t>
            </a:r>
            <a:r>
              <a:rPr lang="en" sz="3000" dirty="0" smtClean="0"/>
              <a:t>metrics.</a:t>
            </a:r>
            <a:endParaRPr lang="en" sz="3000" dirty="0"/>
          </a:p>
          <a:p>
            <a:pPr lvl="0" rtl="0">
              <a:spcBef>
                <a:spcPts val="0"/>
              </a:spcBef>
              <a:buNone/>
            </a:pPr>
            <a:endParaRPr sz="3000" dirty="0"/>
          </a:p>
          <a:p>
            <a:pPr lvl="0" rtl="0">
              <a:spcBef>
                <a:spcPts val="0"/>
              </a:spcBef>
              <a:buNone/>
            </a:pPr>
            <a:endParaRPr sz="3000" dirty="0"/>
          </a:p>
          <a:p>
            <a:pPr lvl="0" rtl="0">
              <a:spcBef>
                <a:spcPts val="0"/>
              </a:spcBef>
              <a:buNone/>
            </a:pPr>
            <a:endParaRPr dirty="0"/>
          </a:p>
        </p:txBody>
      </p:sp>
      <p:pic>
        <p:nvPicPr>
          <p:cNvPr id="248" name="Shape 248"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49" name="Shape 249"/>
          <p:cNvSpPr/>
          <p:nvPr/>
        </p:nvSpPr>
        <p:spPr>
          <a:xfrm>
            <a:off x="7805400" y="320300"/>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50" name="Shape 250"/>
          <p:cNvPicPr preferRelativeResize="0"/>
          <p:nvPr/>
        </p:nvPicPr>
        <p:blipFill>
          <a:blip r:embed="rId5">
            <a:alphaModFix/>
          </a:blip>
          <a:stretch>
            <a:fillRect/>
          </a:stretch>
        </p:blipFill>
        <p:spPr>
          <a:xfrm>
            <a:off x="914550" y="5095162"/>
            <a:ext cx="1066800" cy="1057275"/>
          </a:xfrm>
          <a:prstGeom prst="rect">
            <a:avLst/>
          </a:prstGeom>
          <a:noFill/>
          <a:ln>
            <a:noFill/>
          </a:ln>
        </p:spPr>
      </p:pic>
      <p:pic>
        <p:nvPicPr>
          <p:cNvPr id="251" name="Shape 251"/>
          <p:cNvPicPr preferRelativeResize="0"/>
          <p:nvPr/>
        </p:nvPicPr>
        <p:blipFill>
          <a:blip r:embed="rId6">
            <a:alphaModFix/>
          </a:blip>
          <a:stretch>
            <a:fillRect/>
          </a:stretch>
        </p:blipFill>
        <p:spPr>
          <a:xfrm>
            <a:off x="3994925" y="5300550"/>
            <a:ext cx="654600" cy="646518"/>
          </a:xfrm>
          <a:prstGeom prst="rect">
            <a:avLst/>
          </a:prstGeom>
          <a:noFill/>
          <a:ln>
            <a:noFill/>
          </a:ln>
        </p:spPr>
      </p:pic>
      <p:pic>
        <p:nvPicPr>
          <p:cNvPr id="252" name="Shape 252"/>
          <p:cNvPicPr preferRelativeResize="0"/>
          <p:nvPr/>
        </p:nvPicPr>
        <p:blipFill>
          <a:blip r:embed="rId7">
            <a:alphaModFix/>
          </a:blip>
          <a:stretch>
            <a:fillRect/>
          </a:stretch>
        </p:blipFill>
        <p:spPr>
          <a:xfrm>
            <a:off x="6663100" y="5305354"/>
            <a:ext cx="654600" cy="636920"/>
          </a:xfrm>
          <a:prstGeom prst="rect">
            <a:avLst/>
          </a:prstGeom>
          <a:noFill/>
          <a:ln>
            <a:noFill/>
          </a:ln>
        </p:spPr>
      </p:pic>
      <p:sp>
        <p:nvSpPr>
          <p:cNvPr id="253" name="Shape 253"/>
          <p:cNvSpPr txBox="1"/>
          <p:nvPr/>
        </p:nvSpPr>
        <p:spPr>
          <a:xfrm>
            <a:off x="1050300" y="6217625"/>
            <a:ext cx="795300" cy="366900"/>
          </a:xfrm>
          <a:prstGeom prst="rect">
            <a:avLst/>
          </a:prstGeom>
          <a:noFill/>
          <a:ln>
            <a:noFill/>
          </a:ln>
        </p:spPr>
        <p:txBody>
          <a:bodyPr lIns="91425" tIns="91425" rIns="91425" bIns="91425" anchor="t" anchorCtr="0">
            <a:noAutofit/>
          </a:bodyPr>
          <a:lstStyle/>
          <a:p>
            <a:pPr lvl="0">
              <a:spcBef>
                <a:spcPts val="0"/>
              </a:spcBef>
              <a:buNone/>
            </a:pPr>
            <a:r>
              <a:rPr lang="en" sz="2000"/>
              <a:t>CPU</a:t>
            </a:r>
          </a:p>
          <a:p>
            <a:pPr lvl="0">
              <a:spcBef>
                <a:spcPts val="0"/>
              </a:spcBef>
              <a:buNone/>
            </a:pPr>
            <a:endParaRPr/>
          </a:p>
        </p:txBody>
      </p:sp>
      <p:sp>
        <p:nvSpPr>
          <p:cNvPr id="254" name="Shape 254"/>
          <p:cNvSpPr txBox="1"/>
          <p:nvPr/>
        </p:nvSpPr>
        <p:spPr>
          <a:xfrm>
            <a:off x="6452373" y="6153125"/>
            <a:ext cx="1266899" cy="495900"/>
          </a:xfrm>
          <a:prstGeom prst="rect">
            <a:avLst/>
          </a:prstGeom>
          <a:noFill/>
          <a:ln>
            <a:noFill/>
          </a:ln>
        </p:spPr>
        <p:txBody>
          <a:bodyPr lIns="91425" tIns="91425" rIns="91425" bIns="91425" anchor="t" anchorCtr="0">
            <a:noAutofit/>
          </a:bodyPr>
          <a:lstStyle/>
          <a:p>
            <a:pPr lvl="0">
              <a:spcBef>
                <a:spcPts val="0"/>
              </a:spcBef>
              <a:buNone/>
            </a:pPr>
            <a:r>
              <a:rPr lang="en" sz="2000"/>
              <a:t>Memory</a:t>
            </a:r>
          </a:p>
        </p:txBody>
      </p:sp>
      <p:sp>
        <p:nvSpPr>
          <p:cNvPr id="255" name="Shape 255"/>
          <p:cNvSpPr txBox="1"/>
          <p:nvPr/>
        </p:nvSpPr>
        <p:spPr>
          <a:xfrm>
            <a:off x="3730475" y="6184625"/>
            <a:ext cx="1183500" cy="432900"/>
          </a:xfrm>
          <a:prstGeom prst="rect">
            <a:avLst/>
          </a:prstGeom>
          <a:noFill/>
          <a:ln>
            <a:noFill/>
          </a:ln>
        </p:spPr>
        <p:txBody>
          <a:bodyPr lIns="91425" tIns="91425" rIns="91425" bIns="91425" anchor="t" anchorCtr="0">
            <a:noAutofit/>
          </a:bodyPr>
          <a:lstStyle/>
          <a:p>
            <a:pPr lvl="0" rtl="0">
              <a:spcBef>
                <a:spcPts val="0"/>
              </a:spcBef>
              <a:buNone/>
            </a:pPr>
            <a:r>
              <a:rPr lang="en" sz="2000"/>
              <a:t>I/O Ops</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5537"/>
    </mc:Choice>
    <mc:Fallback xmlns="">
      <p:transition xmlns:p14="http://schemas.microsoft.com/office/powerpoint/2010/main" spd="slow" advTm="5553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1000"/>
                                        <p:tgtEl>
                                          <p:spTgt spid="246"/>
                                        </p:tgtEl>
                                      </p:cBhvr>
                                    </p:animEffect>
                                  </p:childTnLst>
                                </p:cTn>
                              </p:par>
                              <p:par>
                                <p:cTn id="8" presetID="10" presetClass="entr" presetSubtype="0" fill="hold" nodeType="withEffect">
                                  <p:stCondLst>
                                    <p:cond delay="0"/>
                                  </p:stCondLst>
                                  <p:childTnLst>
                                    <p:set>
                                      <p:cBhvr>
                                        <p:cTn id="9" dur="1" fill="hold">
                                          <p:stCondLst>
                                            <p:cond delay="0"/>
                                          </p:stCondLst>
                                        </p:cTn>
                                        <p:tgtEl>
                                          <p:spTgt spid="250"/>
                                        </p:tgtEl>
                                        <p:attrNameLst>
                                          <p:attrName>style.visibility</p:attrName>
                                        </p:attrNameLst>
                                      </p:cBhvr>
                                      <p:to>
                                        <p:strVal val="visible"/>
                                      </p:to>
                                    </p:set>
                                    <p:animEffect transition="in" filter="fade">
                                      <p:cBhvr>
                                        <p:cTn id="10" dur="1000"/>
                                        <p:tgtEl>
                                          <p:spTgt spid="250"/>
                                        </p:tgtEl>
                                      </p:cBhvr>
                                    </p:animEffect>
                                  </p:childTnLst>
                                </p:cTn>
                              </p:par>
                              <p:par>
                                <p:cTn id="11" presetID="10" presetClass="entr" presetSubtype="0" fill="hold" nodeType="withEffect">
                                  <p:stCondLst>
                                    <p:cond delay="0"/>
                                  </p:stCondLst>
                                  <p:childTnLst>
                                    <p:set>
                                      <p:cBhvr>
                                        <p:cTn id="12" dur="1" fill="hold">
                                          <p:stCondLst>
                                            <p:cond delay="0"/>
                                          </p:stCondLst>
                                        </p:cTn>
                                        <p:tgtEl>
                                          <p:spTgt spid="251"/>
                                        </p:tgtEl>
                                        <p:attrNameLst>
                                          <p:attrName>style.visibility</p:attrName>
                                        </p:attrNameLst>
                                      </p:cBhvr>
                                      <p:to>
                                        <p:strVal val="visible"/>
                                      </p:to>
                                    </p:set>
                                    <p:animEffect transition="in" filter="fade">
                                      <p:cBhvr>
                                        <p:cTn id="13" dur="1000"/>
                                        <p:tgtEl>
                                          <p:spTgt spid="251"/>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1000"/>
                                        <p:tgtEl>
                                          <p:spTgt spid="252"/>
                                        </p:tgtEl>
                                      </p:cBhvr>
                                    </p:animEffect>
                                  </p:childTnLst>
                                </p:cTn>
                              </p:par>
                              <p:par>
                                <p:cTn id="17" presetID="10" presetClass="entr" presetSubtype="0" fill="hold" nodeType="withEffect">
                                  <p:stCondLst>
                                    <p:cond delay="0"/>
                                  </p:stCondLst>
                                  <p:childTnLst>
                                    <p:set>
                                      <p:cBhvr>
                                        <p:cTn id="18" dur="1" fill="hold">
                                          <p:stCondLst>
                                            <p:cond delay="0"/>
                                          </p:stCondLst>
                                        </p:cTn>
                                        <p:tgtEl>
                                          <p:spTgt spid="253"/>
                                        </p:tgtEl>
                                        <p:attrNameLst>
                                          <p:attrName>style.visibility</p:attrName>
                                        </p:attrNameLst>
                                      </p:cBhvr>
                                      <p:to>
                                        <p:strVal val="visible"/>
                                      </p:to>
                                    </p:set>
                                    <p:animEffect transition="in" filter="fade">
                                      <p:cBhvr>
                                        <p:cTn id="19" dur="1000"/>
                                        <p:tgtEl>
                                          <p:spTgt spid="253"/>
                                        </p:tgtEl>
                                      </p:cBhvr>
                                    </p:animEffect>
                                  </p:childTnLst>
                                </p:cTn>
                              </p:par>
                              <p:par>
                                <p:cTn id="20" presetID="10" presetClass="entr" presetSubtype="0" fill="hold" nodeType="with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fade">
                                      <p:cBhvr>
                                        <p:cTn id="22" dur="1000"/>
                                        <p:tgtEl>
                                          <p:spTgt spid="254"/>
                                        </p:tgtEl>
                                      </p:cBhvr>
                                    </p:animEffect>
                                  </p:childTnLst>
                                </p:cTn>
                              </p:par>
                              <p:par>
                                <p:cTn id="23" presetID="10" presetClass="entr" presetSubtype="0" fill="hold" nodeType="withEffect">
                                  <p:stCondLst>
                                    <p:cond delay="0"/>
                                  </p:stCondLst>
                                  <p:childTnLst>
                                    <p:set>
                                      <p:cBhvr>
                                        <p:cTn id="24" dur="1" fill="hold">
                                          <p:stCondLst>
                                            <p:cond delay="0"/>
                                          </p:stCondLst>
                                        </p:cTn>
                                        <p:tgtEl>
                                          <p:spTgt spid="255"/>
                                        </p:tgtEl>
                                        <p:attrNameLst>
                                          <p:attrName>style.visibility</p:attrName>
                                        </p:attrNameLst>
                                      </p:cBhvr>
                                      <p:to>
                                        <p:strVal val="visible"/>
                                      </p:to>
                                    </p:set>
                                    <p:animEffect transition="in" filter="fade">
                                      <p:cBhvr>
                                        <p:cTn id="25" dur="10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
        <p:nvSpPr>
          <p:cNvPr id="261" name="Shape 26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62" name="Shape 26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263" name="Shape 263"/>
          <p:cNvSpPr txBox="1">
            <a:spLocks noGrp="1"/>
          </p:cNvSpPr>
          <p:nvPr>
            <p:ph type="body" idx="1"/>
          </p:nvPr>
        </p:nvSpPr>
        <p:spPr>
          <a:xfrm>
            <a:off x="311700" y="2314596"/>
            <a:ext cx="8520600" cy="2957400"/>
          </a:xfrm>
          <a:prstGeom prst="rect">
            <a:avLst/>
          </a:prstGeom>
        </p:spPr>
        <p:txBody>
          <a:bodyPr lIns="91425" tIns="91425" rIns="91425" bIns="91425" anchor="t" anchorCtr="0">
            <a:noAutofit/>
          </a:bodyPr>
          <a:lstStyle/>
          <a:p>
            <a:pPr marL="495300" lvl="0" indent="-457200" rtl="0">
              <a:spcBef>
                <a:spcPts val="0"/>
              </a:spcBef>
              <a:buSzPct val="100000"/>
              <a:buFont typeface="Arial"/>
              <a:buChar char="•"/>
            </a:pPr>
            <a:r>
              <a:rPr lang="en" sz="3000" i="1" dirty="0"/>
              <a:t>Workload</a:t>
            </a:r>
            <a:r>
              <a:rPr lang="en" sz="3000" dirty="0"/>
              <a:t> variation introduced by number of threads (threads=users) .</a:t>
            </a:r>
          </a:p>
          <a:p>
            <a:pPr marL="495300" lvl="0" indent="-457200" rtl="0">
              <a:spcBef>
                <a:spcPts val="0"/>
              </a:spcBef>
              <a:buSzPct val="100000"/>
              <a:buFont typeface="Arial"/>
              <a:buChar char="•"/>
            </a:pPr>
            <a:r>
              <a:rPr lang="en" sz="3000" dirty="0"/>
              <a:t>The variation of </a:t>
            </a:r>
            <a:r>
              <a:rPr lang="en" sz="3000" i="1" dirty="0"/>
              <a:t>workload </a:t>
            </a:r>
            <a:r>
              <a:rPr lang="en" sz="3000" dirty="0"/>
              <a:t>was </a:t>
            </a:r>
            <a:r>
              <a:rPr lang="en" sz="3000" b="1" dirty="0"/>
              <a:t>identical</a:t>
            </a:r>
            <a:r>
              <a:rPr lang="en" sz="3000" dirty="0"/>
              <a:t>, </a:t>
            </a:r>
            <a:r>
              <a:rPr lang="en" sz="3000" b="1" dirty="0"/>
              <a:t>periodic</a:t>
            </a:r>
            <a:r>
              <a:rPr lang="en" sz="3000" dirty="0"/>
              <a:t> and </a:t>
            </a:r>
            <a:r>
              <a:rPr lang="en" sz="3000" b="1" dirty="0"/>
              <a:t>random</a:t>
            </a:r>
            <a:r>
              <a:rPr lang="en" sz="3000" dirty="0"/>
              <a:t> across the environments.</a:t>
            </a:r>
          </a:p>
          <a:p>
            <a:pPr marL="495300" lvl="0" indent="-457200" rtl="0">
              <a:spcBef>
                <a:spcPts val="0"/>
              </a:spcBef>
              <a:buSzPct val="100000"/>
              <a:buFont typeface="Arial"/>
              <a:buChar char="•"/>
            </a:pPr>
            <a:r>
              <a:rPr lang="en" sz="3000" dirty="0"/>
              <a:t>Runtime for the test: 9+ hours.</a:t>
            </a:r>
          </a:p>
          <a:p>
            <a:pPr lvl="0" rtl="0">
              <a:spcBef>
                <a:spcPts val="0"/>
              </a:spcBef>
              <a:buNone/>
            </a:pPr>
            <a:endParaRPr sz="3000" dirty="0"/>
          </a:p>
          <a:p>
            <a:pPr lvl="0" rtl="0">
              <a:spcBef>
                <a:spcPts val="0"/>
              </a:spcBef>
              <a:buNone/>
            </a:pPr>
            <a:endParaRPr dirty="0"/>
          </a:p>
        </p:txBody>
      </p:sp>
      <p:pic>
        <p:nvPicPr>
          <p:cNvPr id="264" name="Shape 264" descr="Snip20170710_2.png"/>
          <p:cNvPicPr preferRelativeResize="0"/>
          <p:nvPr/>
        </p:nvPicPr>
        <p:blipFill>
          <a:blip r:embed="rId3">
            <a:alphaModFix/>
          </a:blip>
          <a:stretch>
            <a:fillRect/>
          </a:stretch>
        </p:blipFill>
        <p:spPr>
          <a:xfrm>
            <a:off x="6631850" y="247000"/>
            <a:ext cx="2242600" cy="1198099"/>
          </a:xfrm>
          <a:prstGeom prst="rect">
            <a:avLst/>
          </a:prstGeom>
          <a:noFill/>
          <a:ln>
            <a:noFill/>
          </a:ln>
        </p:spPr>
      </p:pic>
      <p:sp>
        <p:nvSpPr>
          <p:cNvPr id="265" name="Shape 265"/>
          <p:cNvSpPr/>
          <p:nvPr/>
        </p:nvSpPr>
        <p:spPr>
          <a:xfrm>
            <a:off x="6631850" y="375325"/>
            <a:ext cx="11715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6" name="Shape 26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Tree>
  </p:cSld>
  <p:clrMapOvr>
    <a:masterClrMapping/>
  </p:clrMapOvr>
  <mc:AlternateContent xmlns:mc="http://schemas.openxmlformats.org/markup-compatibility/2006" xmlns:p14="http://schemas.microsoft.com/office/powerpoint/2010/main">
    <mc:Choice Requires="p14">
      <p:transition spd="slow" p14:dur="2000" advTm="59106"/>
    </mc:Choice>
    <mc:Fallback xmlns="">
      <p:transition xmlns:p14="http://schemas.microsoft.com/office/powerpoint/2010/main" spd="slow" advTm="59106"/>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72" name="Shape 2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273" name="Shape 273"/>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274" name="Shape 274"/>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275" name="Shape 275"/>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276" name="Shape 276"/>
          <p:cNvCxnSpPr>
            <a:stCxn id="273" idx="5"/>
            <a:endCxn id="274"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277" name="Shape 277"/>
          <p:cNvCxnSpPr>
            <a:stCxn id="273" idx="5"/>
            <a:endCxn id="275"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278" name="Shape 278"/>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9" name="Shape 279"/>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280" name="Shape 280"/>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cxnSp>
        <p:nvCxnSpPr>
          <p:cNvPr id="281" name="Shape 281"/>
          <p:cNvCxnSpPr>
            <a:stCxn id="274" idx="3"/>
            <a:endCxn id="278"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282" name="Shape 282"/>
          <p:cNvCxnSpPr>
            <a:endCxn id="278"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283" name="Shape 283"/>
          <p:cNvCxnSpPr>
            <a:stCxn id="279" idx="2"/>
            <a:endCxn id="280"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sp>
        <p:nvSpPr>
          <p:cNvPr id="284" name="Shape 284"/>
          <p:cNvSpPr/>
          <p:nvPr/>
        </p:nvSpPr>
        <p:spPr>
          <a:xfrm>
            <a:off x="5159075" y="2644600"/>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2725"/>
    </mc:Choice>
    <mc:Fallback xmlns="">
      <p:transition xmlns:p14="http://schemas.microsoft.com/office/powerpoint/2010/main" spd="slow" advTm="2725"/>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290" name="Shape 29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23</a:t>
            </a:fld>
            <a:endParaRPr lang="en"/>
          </a:p>
        </p:txBody>
      </p:sp>
      <p:sp>
        <p:nvSpPr>
          <p:cNvPr id="291" name="Shape 291"/>
          <p:cNvSpPr txBox="1">
            <a:spLocks noGrp="1"/>
          </p:cNvSpPr>
          <p:nvPr>
            <p:ph type="body" idx="1"/>
          </p:nvPr>
        </p:nvSpPr>
        <p:spPr>
          <a:xfrm>
            <a:off x="661575" y="1870350"/>
            <a:ext cx="2735700" cy="642300"/>
          </a:xfrm>
          <a:prstGeom prst="rect">
            <a:avLst/>
          </a:prstGeom>
        </p:spPr>
        <p:txBody>
          <a:bodyPr lIns="91425" tIns="91425" rIns="91425" bIns="91425" anchor="t" anchorCtr="0">
            <a:noAutofit/>
          </a:bodyPr>
          <a:lstStyle/>
          <a:p>
            <a:pPr lvl="0" rtl="0">
              <a:spcBef>
                <a:spcPts val="0"/>
              </a:spcBef>
              <a:buNone/>
            </a:pPr>
            <a:r>
              <a:rPr lang="en" sz="3000" b="1"/>
              <a:t>System Level</a:t>
            </a:r>
          </a:p>
          <a:p>
            <a:pPr lvl="0" rtl="0">
              <a:spcBef>
                <a:spcPts val="0"/>
              </a:spcBef>
              <a:buNone/>
            </a:pPr>
            <a:endParaRPr sz="3000"/>
          </a:p>
          <a:p>
            <a:pPr lvl="0" rtl="0">
              <a:spcBef>
                <a:spcPts val="0"/>
              </a:spcBef>
              <a:buNone/>
            </a:pPr>
            <a:endParaRPr/>
          </a:p>
        </p:txBody>
      </p:sp>
      <p:pic>
        <p:nvPicPr>
          <p:cNvPr id="292" name="Shape 292" descr="Snip20170710_2.png"/>
          <p:cNvPicPr preferRelativeResize="0"/>
          <p:nvPr/>
        </p:nvPicPr>
        <p:blipFill>
          <a:blip r:embed="rId4">
            <a:alphaModFix/>
          </a:blip>
          <a:stretch>
            <a:fillRect/>
          </a:stretch>
        </p:blipFill>
        <p:spPr>
          <a:xfrm>
            <a:off x="6631850" y="247000"/>
            <a:ext cx="2242600" cy="1198099"/>
          </a:xfrm>
          <a:prstGeom prst="rect">
            <a:avLst/>
          </a:prstGeom>
          <a:noFill/>
          <a:ln>
            <a:noFill/>
          </a:ln>
        </p:spPr>
      </p:pic>
      <p:sp>
        <p:nvSpPr>
          <p:cNvPr id="293" name="Shape 293"/>
          <p:cNvSpPr/>
          <p:nvPr/>
        </p:nvSpPr>
        <p:spPr>
          <a:xfrm>
            <a:off x="7787075" y="680925"/>
            <a:ext cx="633600" cy="2604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4" name="Shape 294"/>
          <p:cNvSpPr txBox="1">
            <a:spLocks noGrp="1"/>
          </p:cNvSpPr>
          <p:nvPr>
            <p:ph type="body" idx="1"/>
          </p:nvPr>
        </p:nvSpPr>
        <p:spPr>
          <a:xfrm>
            <a:off x="4798050" y="1844925"/>
            <a:ext cx="3674400" cy="642300"/>
          </a:xfrm>
          <a:prstGeom prst="rect">
            <a:avLst/>
          </a:prstGeom>
        </p:spPr>
        <p:txBody>
          <a:bodyPr lIns="91425" tIns="91425" rIns="91425" bIns="91425" anchor="t" anchorCtr="0">
            <a:noAutofit/>
          </a:bodyPr>
          <a:lstStyle/>
          <a:p>
            <a:pPr lvl="0" rtl="0">
              <a:spcBef>
                <a:spcPts val="0"/>
              </a:spcBef>
              <a:buNone/>
            </a:pPr>
            <a:r>
              <a:rPr lang="en" sz="3000" b="1"/>
              <a:t>Application Level</a:t>
            </a:r>
          </a:p>
          <a:p>
            <a:pPr lvl="0" rtl="0">
              <a:spcBef>
                <a:spcPts val="0"/>
              </a:spcBef>
              <a:buNone/>
            </a:pPr>
            <a:endParaRPr sz="3000"/>
          </a:p>
          <a:p>
            <a:pPr lvl="0" rtl="0">
              <a:spcBef>
                <a:spcPts val="0"/>
              </a:spcBef>
              <a:buNone/>
            </a:pPr>
            <a:endParaRPr/>
          </a:p>
        </p:txBody>
      </p:sp>
      <p:pic>
        <p:nvPicPr>
          <p:cNvPr id="295" name="Shape 295"/>
          <p:cNvPicPr preferRelativeResize="0"/>
          <p:nvPr/>
        </p:nvPicPr>
        <p:blipFill>
          <a:blip r:embed="rId5">
            <a:alphaModFix/>
          </a:blip>
          <a:stretch>
            <a:fillRect/>
          </a:stretch>
        </p:blipFill>
        <p:spPr>
          <a:xfrm>
            <a:off x="661575" y="2811287"/>
            <a:ext cx="1066800" cy="1057275"/>
          </a:xfrm>
          <a:prstGeom prst="rect">
            <a:avLst/>
          </a:prstGeom>
          <a:noFill/>
          <a:ln>
            <a:noFill/>
          </a:ln>
        </p:spPr>
      </p:pic>
      <p:pic>
        <p:nvPicPr>
          <p:cNvPr id="296" name="Shape 296"/>
          <p:cNvPicPr preferRelativeResize="0"/>
          <p:nvPr/>
        </p:nvPicPr>
        <p:blipFill>
          <a:blip r:embed="rId6">
            <a:alphaModFix/>
          </a:blip>
          <a:stretch>
            <a:fillRect/>
          </a:stretch>
        </p:blipFill>
        <p:spPr>
          <a:xfrm>
            <a:off x="867675" y="4275062"/>
            <a:ext cx="654600" cy="646518"/>
          </a:xfrm>
          <a:prstGeom prst="rect">
            <a:avLst/>
          </a:prstGeom>
          <a:noFill/>
          <a:ln>
            <a:noFill/>
          </a:ln>
        </p:spPr>
      </p:pic>
      <p:pic>
        <p:nvPicPr>
          <p:cNvPr id="297" name="Shape 297"/>
          <p:cNvPicPr preferRelativeResize="0"/>
          <p:nvPr/>
        </p:nvPicPr>
        <p:blipFill>
          <a:blip r:embed="rId7">
            <a:alphaModFix/>
          </a:blip>
          <a:stretch>
            <a:fillRect/>
          </a:stretch>
        </p:blipFill>
        <p:spPr>
          <a:xfrm>
            <a:off x="867675" y="5328079"/>
            <a:ext cx="654600" cy="636920"/>
          </a:xfrm>
          <a:prstGeom prst="rect">
            <a:avLst/>
          </a:prstGeom>
          <a:noFill/>
          <a:ln>
            <a:noFill/>
          </a:ln>
        </p:spPr>
      </p:pic>
      <p:pic>
        <p:nvPicPr>
          <p:cNvPr id="298" name="Shape 298"/>
          <p:cNvPicPr preferRelativeResize="0"/>
          <p:nvPr/>
        </p:nvPicPr>
        <p:blipFill>
          <a:blip r:embed="rId8">
            <a:alphaModFix/>
          </a:blip>
          <a:stretch>
            <a:fillRect/>
          </a:stretch>
        </p:blipFill>
        <p:spPr>
          <a:xfrm>
            <a:off x="5003999" y="3390825"/>
            <a:ext cx="1066800" cy="1066800"/>
          </a:xfrm>
          <a:prstGeom prst="rect">
            <a:avLst/>
          </a:prstGeom>
          <a:noFill/>
          <a:ln>
            <a:noFill/>
          </a:ln>
        </p:spPr>
      </p:pic>
      <p:sp>
        <p:nvSpPr>
          <p:cNvPr id="299" name="Shape 299"/>
          <p:cNvSpPr txBox="1"/>
          <p:nvPr/>
        </p:nvSpPr>
        <p:spPr>
          <a:xfrm>
            <a:off x="6317250" y="3505700"/>
            <a:ext cx="2207700" cy="427500"/>
          </a:xfrm>
          <a:prstGeom prst="rect">
            <a:avLst/>
          </a:prstGeom>
          <a:noFill/>
          <a:ln>
            <a:noFill/>
          </a:ln>
        </p:spPr>
        <p:txBody>
          <a:bodyPr lIns="91425" tIns="91425" rIns="91425" bIns="91425" anchor="t" anchorCtr="0">
            <a:noAutofit/>
          </a:bodyPr>
          <a:lstStyle/>
          <a:p>
            <a:pPr lvl="0">
              <a:spcBef>
                <a:spcPts val="0"/>
              </a:spcBef>
              <a:buNone/>
            </a:pPr>
            <a:r>
              <a:rPr lang="en" sz="3000"/>
              <a:t>Throughput</a:t>
            </a:r>
          </a:p>
        </p:txBody>
      </p:sp>
      <p:sp>
        <p:nvSpPr>
          <p:cNvPr id="300" name="Shape 300"/>
          <p:cNvSpPr txBox="1"/>
          <p:nvPr/>
        </p:nvSpPr>
        <p:spPr>
          <a:xfrm>
            <a:off x="2266875" y="3156487"/>
            <a:ext cx="1157100" cy="366900"/>
          </a:xfrm>
          <a:prstGeom prst="rect">
            <a:avLst/>
          </a:prstGeom>
          <a:noFill/>
          <a:ln>
            <a:noFill/>
          </a:ln>
        </p:spPr>
        <p:txBody>
          <a:bodyPr lIns="91425" tIns="91425" rIns="91425" bIns="91425" anchor="t" anchorCtr="0">
            <a:noAutofit/>
          </a:bodyPr>
          <a:lstStyle/>
          <a:p>
            <a:pPr lvl="0" rtl="0">
              <a:spcBef>
                <a:spcPts val="0"/>
              </a:spcBef>
              <a:buNone/>
            </a:pPr>
            <a:r>
              <a:rPr lang="en" sz="3000"/>
              <a:t>CPU</a:t>
            </a:r>
          </a:p>
          <a:p>
            <a:pPr lvl="0" rtl="0">
              <a:spcBef>
                <a:spcPts val="0"/>
              </a:spcBef>
              <a:buNone/>
            </a:pPr>
            <a:endParaRPr/>
          </a:p>
        </p:txBody>
      </p:sp>
      <p:sp>
        <p:nvSpPr>
          <p:cNvPr id="301" name="Shape 301"/>
          <p:cNvSpPr txBox="1"/>
          <p:nvPr/>
        </p:nvSpPr>
        <p:spPr>
          <a:xfrm>
            <a:off x="2054625" y="4381875"/>
            <a:ext cx="1581600" cy="432900"/>
          </a:xfrm>
          <a:prstGeom prst="rect">
            <a:avLst/>
          </a:prstGeom>
          <a:noFill/>
          <a:ln>
            <a:noFill/>
          </a:ln>
        </p:spPr>
        <p:txBody>
          <a:bodyPr lIns="91425" tIns="91425" rIns="91425" bIns="91425" anchor="t" anchorCtr="0">
            <a:noAutofit/>
          </a:bodyPr>
          <a:lstStyle/>
          <a:p>
            <a:pPr lvl="0" rtl="0">
              <a:spcBef>
                <a:spcPts val="0"/>
              </a:spcBef>
              <a:buNone/>
            </a:pPr>
            <a:r>
              <a:rPr lang="en" sz="3000"/>
              <a:t>I/O Ops</a:t>
            </a:r>
          </a:p>
        </p:txBody>
      </p:sp>
      <p:sp>
        <p:nvSpPr>
          <p:cNvPr id="302" name="Shape 302"/>
          <p:cNvSpPr txBox="1"/>
          <p:nvPr/>
        </p:nvSpPr>
        <p:spPr>
          <a:xfrm>
            <a:off x="2054625" y="5409775"/>
            <a:ext cx="1581599" cy="495900"/>
          </a:xfrm>
          <a:prstGeom prst="rect">
            <a:avLst/>
          </a:prstGeom>
          <a:noFill/>
          <a:ln>
            <a:noFill/>
          </a:ln>
        </p:spPr>
        <p:txBody>
          <a:bodyPr lIns="91425" tIns="91425" rIns="91425" bIns="91425" anchor="t" anchorCtr="0">
            <a:noAutofit/>
          </a:bodyPr>
          <a:lstStyle/>
          <a:p>
            <a:pPr lvl="0" rtl="0">
              <a:spcBef>
                <a:spcPts val="0"/>
              </a:spcBef>
              <a:buNone/>
            </a:pPr>
            <a:r>
              <a:rPr lang="en" sz="3000"/>
              <a:t>Memory</a:t>
            </a:r>
          </a:p>
        </p:txBody>
      </p:sp>
      <p:sp>
        <p:nvSpPr>
          <p:cNvPr id="303" name="Shape 303"/>
          <p:cNvSpPr txBox="1"/>
          <p:nvPr/>
        </p:nvSpPr>
        <p:spPr>
          <a:xfrm>
            <a:off x="4870049" y="3868575"/>
            <a:ext cx="4106399" cy="3000000"/>
          </a:xfrm>
          <a:prstGeom prst="rect">
            <a:avLst/>
          </a:prstGeom>
          <a:noFill/>
          <a:ln>
            <a:noFill/>
          </a:ln>
        </p:spPr>
        <p:txBody>
          <a:bodyPr lIns="91425" tIns="91425" rIns="91425" bIns="91425" anchor="ctr" anchorCtr="0">
            <a:noAutofit/>
          </a:bodyPr>
          <a:lstStyle/>
          <a:p>
            <a:pPr lvl="0" rtl="0">
              <a:lnSpc>
                <a:spcPct val="115000"/>
              </a:lnSpc>
              <a:spcBef>
                <a:spcPts val="0"/>
              </a:spcBef>
              <a:spcAft>
                <a:spcPts val="1600"/>
              </a:spcAft>
              <a:buNone/>
            </a:pPr>
            <a:r>
              <a:rPr lang="en" sz="2400" dirty="0">
                <a:solidFill>
                  <a:schemeClr val="dk2"/>
                </a:solidFill>
              </a:rPr>
              <a:t>Timestamps on logs used to calculate number of request/minute.</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9610"/>
    </mc:Choice>
    <mc:Fallback xmlns="">
      <p:transition xmlns:p14="http://schemas.microsoft.com/office/powerpoint/2010/main" spd="slow" advTm="696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5"/>
                                        </p:tgtEl>
                                        <p:attrNameLst>
                                          <p:attrName>style.visibility</p:attrName>
                                        </p:attrNameLst>
                                      </p:cBhvr>
                                      <p:to>
                                        <p:strVal val="visible"/>
                                      </p:to>
                                    </p:set>
                                    <p:animEffect transition="in" filter="fade">
                                      <p:cBhvr>
                                        <p:cTn id="7" dur="1000"/>
                                        <p:tgtEl>
                                          <p:spTgt spid="295"/>
                                        </p:tgtEl>
                                      </p:cBhvr>
                                    </p:animEffect>
                                  </p:childTnLst>
                                </p:cTn>
                              </p:par>
                              <p:par>
                                <p:cTn id="8" presetID="10" presetClass="entr" presetSubtype="0" fill="hold" nodeType="withEffect">
                                  <p:stCondLst>
                                    <p:cond delay="0"/>
                                  </p:stCondLst>
                                  <p:childTnLst>
                                    <p:set>
                                      <p:cBhvr>
                                        <p:cTn id="9" dur="1" fill="hold">
                                          <p:stCondLst>
                                            <p:cond delay="0"/>
                                          </p:stCondLst>
                                        </p:cTn>
                                        <p:tgtEl>
                                          <p:spTgt spid="296"/>
                                        </p:tgtEl>
                                        <p:attrNameLst>
                                          <p:attrName>style.visibility</p:attrName>
                                        </p:attrNameLst>
                                      </p:cBhvr>
                                      <p:to>
                                        <p:strVal val="visible"/>
                                      </p:to>
                                    </p:set>
                                    <p:animEffect transition="in" filter="fade">
                                      <p:cBhvr>
                                        <p:cTn id="10" dur="1000"/>
                                        <p:tgtEl>
                                          <p:spTgt spid="296"/>
                                        </p:tgtEl>
                                      </p:cBhvr>
                                    </p:animEffect>
                                  </p:childTnLst>
                                </p:cTn>
                              </p:par>
                              <p:par>
                                <p:cTn id="11" presetID="10" presetClass="entr" presetSubtype="0" fill="hold"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1000"/>
                                        <p:tgtEl>
                                          <p:spTgt spid="297"/>
                                        </p:tgtEl>
                                      </p:cBhvr>
                                    </p:animEffect>
                                  </p:childTnLst>
                                </p:cTn>
                              </p:par>
                              <p:par>
                                <p:cTn id="14" presetID="10" presetClass="entr" presetSubtype="0" fill="hold" nodeType="withEffect">
                                  <p:stCondLst>
                                    <p:cond delay="0"/>
                                  </p:stCondLst>
                                  <p:childTnLst>
                                    <p:set>
                                      <p:cBhvr>
                                        <p:cTn id="15" dur="1" fill="hold">
                                          <p:stCondLst>
                                            <p:cond delay="0"/>
                                          </p:stCondLst>
                                        </p:cTn>
                                        <p:tgtEl>
                                          <p:spTgt spid="300"/>
                                        </p:tgtEl>
                                        <p:attrNameLst>
                                          <p:attrName>style.visibility</p:attrName>
                                        </p:attrNameLst>
                                      </p:cBhvr>
                                      <p:to>
                                        <p:strVal val="visible"/>
                                      </p:to>
                                    </p:set>
                                    <p:animEffect transition="in" filter="fade">
                                      <p:cBhvr>
                                        <p:cTn id="16" dur="1000"/>
                                        <p:tgtEl>
                                          <p:spTgt spid="300"/>
                                        </p:tgtEl>
                                      </p:cBhvr>
                                    </p:animEffect>
                                  </p:childTnLst>
                                </p:cTn>
                              </p:par>
                              <p:par>
                                <p:cTn id="17" presetID="10" presetClass="entr" presetSubtype="0" fill="hold" nodeType="withEffect">
                                  <p:stCondLst>
                                    <p:cond delay="0"/>
                                  </p:stCondLst>
                                  <p:childTnLst>
                                    <p:set>
                                      <p:cBhvr>
                                        <p:cTn id="18" dur="1" fill="hold">
                                          <p:stCondLst>
                                            <p:cond delay="0"/>
                                          </p:stCondLst>
                                        </p:cTn>
                                        <p:tgtEl>
                                          <p:spTgt spid="301"/>
                                        </p:tgtEl>
                                        <p:attrNameLst>
                                          <p:attrName>style.visibility</p:attrName>
                                        </p:attrNameLst>
                                      </p:cBhvr>
                                      <p:to>
                                        <p:strVal val="visible"/>
                                      </p:to>
                                    </p:set>
                                    <p:animEffect transition="in" filter="fade">
                                      <p:cBhvr>
                                        <p:cTn id="19" dur="1000"/>
                                        <p:tgtEl>
                                          <p:spTgt spid="301"/>
                                        </p:tgtEl>
                                      </p:cBhvr>
                                    </p:animEffect>
                                  </p:childTnLst>
                                </p:cTn>
                              </p:par>
                              <p:par>
                                <p:cTn id="20" presetID="10" presetClass="entr" presetSubtype="0" fill="hold" nodeType="withEffect">
                                  <p:stCondLst>
                                    <p:cond delay="0"/>
                                  </p:stCondLst>
                                  <p:childTnLst>
                                    <p:set>
                                      <p:cBhvr>
                                        <p:cTn id="21" dur="1" fill="hold">
                                          <p:stCondLst>
                                            <p:cond delay="0"/>
                                          </p:stCondLst>
                                        </p:cTn>
                                        <p:tgtEl>
                                          <p:spTgt spid="302"/>
                                        </p:tgtEl>
                                        <p:attrNameLst>
                                          <p:attrName>style.visibility</p:attrName>
                                        </p:attrNameLst>
                                      </p:cBhvr>
                                      <p:to>
                                        <p:strVal val="visible"/>
                                      </p:to>
                                    </p:set>
                                    <p:animEffect transition="in" filter="fade">
                                      <p:cBhvr>
                                        <p:cTn id="22" dur="1000"/>
                                        <p:tgtEl>
                                          <p:spTgt spid="30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8"/>
                                        </p:tgtEl>
                                        <p:attrNameLst>
                                          <p:attrName>style.visibility</p:attrName>
                                        </p:attrNameLst>
                                      </p:cBhvr>
                                      <p:to>
                                        <p:strVal val="visible"/>
                                      </p:to>
                                    </p:set>
                                    <p:animEffect transition="in" filter="fade">
                                      <p:cBhvr>
                                        <p:cTn id="27" dur="1000"/>
                                        <p:tgtEl>
                                          <p:spTgt spid="298"/>
                                        </p:tgtEl>
                                      </p:cBhvr>
                                    </p:animEffect>
                                  </p:childTnLst>
                                </p:cTn>
                              </p:par>
                              <p:par>
                                <p:cTn id="28" presetID="10" presetClass="entr" presetSubtype="0" fill="hold" nodeType="withEffect">
                                  <p:stCondLst>
                                    <p:cond delay="0"/>
                                  </p:stCondLst>
                                  <p:childTnLst>
                                    <p:set>
                                      <p:cBhvr>
                                        <p:cTn id="29" dur="1" fill="hold">
                                          <p:stCondLst>
                                            <p:cond delay="0"/>
                                          </p:stCondLst>
                                        </p:cTn>
                                        <p:tgtEl>
                                          <p:spTgt spid="299"/>
                                        </p:tgtEl>
                                        <p:attrNameLst>
                                          <p:attrName>style.visibility</p:attrName>
                                        </p:attrNameLst>
                                      </p:cBhvr>
                                      <p:to>
                                        <p:strVal val="visible"/>
                                      </p:to>
                                    </p:set>
                                    <p:animEffect transition="in" filter="fade">
                                      <p:cBhvr>
                                        <p:cTn id="30" dur="1000"/>
                                        <p:tgtEl>
                                          <p:spTgt spid="29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3"/>
                                        </p:tgtEl>
                                        <p:attrNameLst>
                                          <p:attrName>style.visibility</p:attrName>
                                        </p:attrNameLst>
                                      </p:cBhvr>
                                      <p:to>
                                        <p:strVal val="visible"/>
                                      </p:to>
                                    </p:set>
                                    <p:animEffect transition="in" filter="fade">
                                      <p:cBhvr>
                                        <p:cTn id="35" dur="18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09" name="Shape 30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24</a:t>
            </a:fld>
            <a:endParaRPr lang="en"/>
          </a:p>
        </p:txBody>
      </p:sp>
      <p:sp>
        <p:nvSpPr>
          <p:cNvPr id="310" name="Shape 310"/>
          <p:cNvSpPr/>
          <p:nvPr/>
        </p:nvSpPr>
        <p:spPr>
          <a:xfrm>
            <a:off x="311700" y="2854975"/>
            <a:ext cx="1293600" cy="1010400"/>
          </a:xfrm>
          <a:prstGeom prst="cube">
            <a:avLst>
              <a:gd name="adj" fmla="val 25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Load Driver</a:t>
            </a:r>
          </a:p>
        </p:txBody>
      </p:sp>
      <p:sp>
        <p:nvSpPr>
          <p:cNvPr id="311" name="Shape 311"/>
          <p:cNvSpPr/>
          <p:nvPr/>
        </p:nvSpPr>
        <p:spPr>
          <a:xfrm>
            <a:off x="2400300" y="163657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Physical Environment</a:t>
            </a:r>
          </a:p>
        </p:txBody>
      </p:sp>
      <p:sp>
        <p:nvSpPr>
          <p:cNvPr id="312" name="Shape 312"/>
          <p:cNvSpPr/>
          <p:nvPr/>
        </p:nvSpPr>
        <p:spPr>
          <a:xfrm>
            <a:off x="2400300" y="4142525"/>
            <a:ext cx="17145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Virtual Environment</a:t>
            </a:r>
          </a:p>
        </p:txBody>
      </p:sp>
      <p:cxnSp>
        <p:nvCxnSpPr>
          <p:cNvPr id="313" name="Shape 313"/>
          <p:cNvCxnSpPr>
            <a:stCxn id="310" idx="5"/>
            <a:endCxn id="311" idx="1"/>
          </p:cNvCxnSpPr>
          <p:nvPr/>
        </p:nvCxnSpPr>
        <p:spPr>
          <a:xfrm rot="10800000" flipH="1">
            <a:off x="1605300" y="2018575"/>
            <a:ext cx="795000" cy="1215300"/>
          </a:xfrm>
          <a:prstGeom prst="straightConnector1">
            <a:avLst/>
          </a:prstGeom>
          <a:noFill/>
          <a:ln w="9525" cap="flat" cmpd="sng">
            <a:solidFill>
              <a:schemeClr val="dk2"/>
            </a:solidFill>
            <a:prstDash val="solid"/>
            <a:round/>
            <a:headEnd type="none" w="lg" len="lg"/>
            <a:tailEnd type="triangle" w="lg" len="lg"/>
          </a:ln>
        </p:spPr>
      </p:cxnSp>
      <p:cxnSp>
        <p:nvCxnSpPr>
          <p:cNvPr id="314" name="Shape 314"/>
          <p:cNvCxnSpPr>
            <a:stCxn id="310" idx="5"/>
            <a:endCxn id="312" idx="1"/>
          </p:cNvCxnSpPr>
          <p:nvPr/>
        </p:nvCxnSpPr>
        <p:spPr>
          <a:xfrm>
            <a:off x="1605300" y="3233875"/>
            <a:ext cx="795000" cy="1290600"/>
          </a:xfrm>
          <a:prstGeom prst="straightConnector1">
            <a:avLst/>
          </a:prstGeom>
          <a:noFill/>
          <a:ln w="9525" cap="flat" cmpd="sng">
            <a:solidFill>
              <a:schemeClr val="dk2"/>
            </a:solidFill>
            <a:prstDash val="solid"/>
            <a:round/>
            <a:headEnd type="none" w="lg" len="lg"/>
            <a:tailEnd type="triangle" w="lg" len="lg"/>
          </a:ln>
        </p:spPr>
      </p:cxnSp>
      <p:sp>
        <p:nvSpPr>
          <p:cNvPr id="315" name="Shape 315"/>
          <p:cNvSpPr/>
          <p:nvPr/>
        </p:nvSpPr>
        <p:spPr>
          <a:xfrm>
            <a:off x="5018800" y="107545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16" name="Shape 316"/>
          <p:cNvSpPr/>
          <p:nvPr/>
        </p:nvSpPr>
        <p:spPr>
          <a:xfrm>
            <a:off x="5159075" y="129626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17" name="Shape 317"/>
          <p:cNvSpPr/>
          <p:nvPr/>
        </p:nvSpPr>
        <p:spPr>
          <a:xfrm>
            <a:off x="5159075" y="273882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18" name="Shape 318"/>
          <p:cNvSpPr/>
          <p:nvPr/>
        </p:nvSpPr>
        <p:spPr>
          <a:xfrm>
            <a:off x="5159075" y="414252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19" name="Shape 319"/>
          <p:cNvCxnSpPr>
            <a:stCxn id="311" idx="3"/>
            <a:endCxn id="315" idx="1"/>
          </p:cNvCxnSpPr>
          <p:nvPr/>
        </p:nvCxnSpPr>
        <p:spPr>
          <a:xfrm>
            <a:off x="4114800" y="2018475"/>
            <a:ext cx="903900" cy="1215900"/>
          </a:xfrm>
          <a:prstGeom prst="straightConnector1">
            <a:avLst/>
          </a:prstGeom>
          <a:noFill/>
          <a:ln w="9525" cap="flat" cmpd="sng">
            <a:solidFill>
              <a:schemeClr val="dk2"/>
            </a:solidFill>
            <a:prstDash val="solid"/>
            <a:round/>
            <a:headEnd type="none" w="lg" len="lg"/>
            <a:tailEnd type="triangle" w="lg" len="lg"/>
          </a:ln>
        </p:spPr>
      </p:cxnSp>
      <p:cxnSp>
        <p:nvCxnSpPr>
          <p:cNvPr id="320" name="Shape 320"/>
          <p:cNvCxnSpPr>
            <a:endCxn id="315" idx="1"/>
          </p:cNvCxnSpPr>
          <p:nvPr/>
        </p:nvCxnSpPr>
        <p:spPr>
          <a:xfrm rot="10800000" flipH="1">
            <a:off x="4114600" y="3234250"/>
            <a:ext cx="904200" cy="1278600"/>
          </a:xfrm>
          <a:prstGeom prst="straightConnector1">
            <a:avLst/>
          </a:prstGeom>
          <a:noFill/>
          <a:ln w="9525" cap="flat" cmpd="sng">
            <a:solidFill>
              <a:schemeClr val="dk2"/>
            </a:solidFill>
            <a:prstDash val="solid"/>
            <a:round/>
            <a:headEnd type="none" w="lg" len="lg"/>
            <a:tailEnd type="triangle" w="lg" len="lg"/>
          </a:ln>
        </p:spPr>
      </p:cxnSp>
      <p:cxnSp>
        <p:nvCxnSpPr>
          <p:cNvPr id="321" name="Shape 321"/>
          <p:cNvCxnSpPr>
            <a:stCxn id="316" idx="2"/>
            <a:endCxn id="317" idx="0"/>
          </p:cNvCxnSpPr>
          <p:nvPr/>
        </p:nvCxnSpPr>
        <p:spPr>
          <a:xfrm>
            <a:off x="6063125" y="206006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22" name="Shape 322"/>
          <p:cNvCxnSpPr>
            <a:stCxn id="317" idx="2"/>
            <a:endCxn id="318" idx="0"/>
          </p:cNvCxnSpPr>
          <p:nvPr/>
        </p:nvCxnSpPr>
        <p:spPr>
          <a:xfrm>
            <a:off x="6063125" y="3631625"/>
            <a:ext cx="0" cy="510900"/>
          </a:xfrm>
          <a:prstGeom prst="straightConnector1">
            <a:avLst/>
          </a:prstGeom>
          <a:noFill/>
          <a:ln w="9525" cap="flat" cmpd="sng">
            <a:solidFill>
              <a:schemeClr val="dk2"/>
            </a:solidFill>
            <a:prstDash val="solid"/>
            <a:round/>
            <a:headEnd type="none" w="lg" len="lg"/>
            <a:tailEnd type="triangle" w="lg" len="lg"/>
          </a:ln>
        </p:spPr>
      </p:cxnSp>
      <p:sp>
        <p:nvSpPr>
          <p:cNvPr id="323" name="Shape 323"/>
          <p:cNvSpPr/>
          <p:nvPr/>
        </p:nvSpPr>
        <p:spPr>
          <a:xfrm>
            <a:off x="5151250" y="397632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9835"/>
    </mc:Choice>
    <mc:Fallback xmlns="">
      <p:transition xmlns:p14="http://schemas.microsoft.com/office/powerpoint/2010/main" spd="slow" advTm="9835"/>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29" name="Shape 3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25</a:t>
            </a:fld>
            <a:endParaRPr lang="en"/>
          </a:p>
        </p:txBody>
      </p:sp>
      <p:sp>
        <p:nvSpPr>
          <p:cNvPr id="330" name="Shape 330"/>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32" name="Shape 332"/>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33" name="Shape 333"/>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34" name="Shape 334"/>
          <p:cNvCxnSpPr>
            <a:stCxn id="331" idx="2"/>
            <a:endCxn id="332"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35" name="Shape 335"/>
          <p:cNvCxnSpPr>
            <a:stCxn id="332" idx="2"/>
            <a:endCxn id="333"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36" name="Shape 336"/>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37" name="Shape 337"/>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38" name="Shape 338"/>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39" name="Shape 339"/>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40" name="Shape 340"/>
          <p:cNvCxnSpPr>
            <a:stCxn id="336" idx="3"/>
            <a:endCxn id="337"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41" name="Shape 341"/>
          <p:cNvCxnSpPr>
            <a:stCxn id="336" idx="3"/>
            <a:endCxn id="338"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42" name="Shape 342"/>
          <p:cNvCxnSpPr>
            <a:stCxn id="336" idx="3"/>
            <a:endCxn id="339"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13905"/>
    </mc:Choice>
    <mc:Fallback xmlns="">
      <p:transition xmlns:p14="http://schemas.microsoft.com/office/powerpoint/2010/main" spd="slow" advTm="13905"/>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11700" y="2598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Approach</a:t>
            </a:r>
          </a:p>
        </p:txBody>
      </p:sp>
      <p:sp>
        <p:nvSpPr>
          <p:cNvPr id="348" name="Shape 34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349" name="Shape 349"/>
          <p:cNvSpPr/>
          <p:nvPr/>
        </p:nvSpPr>
        <p:spPr>
          <a:xfrm>
            <a:off x="592275" y="1270200"/>
            <a:ext cx="2073000" cy="4317600"/>
          </a:xfrm>
          <a:prstGeom prst="round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0" name="Shape 350"/>
          <p:cNvSpPr/>
          <p:nvPr/>
        </p:nvSpPr>
        <p:spPr>
          <a:xfrm>
            <a:off x="732550" y="1491012"/>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Collection</a:t>
            </a:r>
          </a:p>
        </p:txBody>
      </p:sp>
      <p:sp>
        <p:nvSpPr>
          <p:cNvPr id="351" name="Shape 351"/>
          <p:cNvSpPr/>
          <p:nvPr/>
        </p:nvSpPr>
        <p:spPr>
          <a:xfrm>
            <a:off x="732550" y="2933575"/>
            <a:ext cx="1808100" cy="892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800"/>
              <a:t>Data Preprocessing</a:t>
            </a:r>
          </a:p>
        </p:txBody>
      </p:sp>
      <p:sp>
        <p:nvSpPr>
          <p:cNvPr id="352" name="Shape 352"/>
          <p:cNvSpPr/>
          <p:nvPr/>
        </p:nvSpPr>
        <p:spPr>
          <a:xfrm>
            <a:off x="732550" y="4337275"/>
            <a:ext cx="1808100" cy="7638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Data Analysis</a:t>
            </a:r>
          </a:p>
        </p:txBody>
      </p:sp>
      <p:cxnSp>
        <p:nvCxnSpPr>
          <p:cNvPr id="353" name="Shape 353"/>
          <p:cNvCxnSpPr>
            <a:stCxn id="350" idx="2"/>
            <a:endCxn id="351" idx="0"/>
          </p:cNvCxnSpPr>
          <p:nvPr/>
        </p:nvCxnSpPr>
        <p:spPr>
          <a:xfrm>
            <a:off x="1636600" y="2254812"/>
            <a:ext cx="0" cy="678900"/>
          </a:xfrm>
          <a:prstGeom prst="straightConnector1">
            <a:avLst/>
          </a:prstGeom>
          <a:noFill/>
          <a:ln w="9525" cap="flat" cmpd="sng">
            <a:solidFill>
              <a:schemeClr val="dk2"/>
            </a:solidFill>
            <a:prstDash val="solid"/>
            <a:round/>
            <a:headEnd type="none" w="lg" len="lg"/>
            <a:tailEnd type="triangle" w="lg" len="lg"/>
          </a:ln>
        </p:spPr>
      </p:cxnSp>
      <p:cxnSp>
        <p:nvCxnSpPr>
          <p:cNvPr id="354" name="Shape 354"/>
          <p:cNvCxnSpPr>
            <a:stCxn id="351" idx="2"/>
            <a:endCxn id="352" idx="0"/>
          </p:cNvCxnSpPr>
          <p:nvPr/>
        </p:nvCxnSpPr>
        <p:spPr>
          <a:xfrm>
            <a:off x="1636600" y="3826375"/>
            <a:ext cx="0" cy="510900"/>
          </a:xfrm>
          <a:prstGeom prst="straightConnector1">
            <a:avLst/>
          </a:prstGeom>
          <a:noFill/>
          <a:ln w="9525" cap="flat" cmpd="sng">
            <a:solidFill>
              <a:schemeClr val="dk2"/>
            </a:solidFill>
            <a:prstDash val="solid"/>
            <a:round/>
            <a:headEnd type="none" w="lg" len="lg"/>
            <a:tailEnd type="triangle" w="lg" len="lg"/>
          </a:ln>
        </p:spPr>
      </p:cxnSp>
      <p:sp>
        <p:nvSpPr>
          <p:cNvPr id="355" name="Shape 355"/>
          <p:cNvSpPr/>
          <p:nvPr/>
        </p:nvSpPr>
        <p:spPr>
          <a:xfrm>
            <a:off x="732550" y="4171075"/>
            <a:ext cx="1808100" cy="109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56" name="Shape 356"/>
          <p:cNvSpPr/>
          <p:nvPr/>
        </p:nvSpPr>
        <p:spPr>
          <a:xfrm>
            <a:off x="3667950" y="937799"/>
            <a:ext cx="1808100" cy="13170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1) Examining single performance metric</a:t>
            </a:r>
          </a:p>
        </p:txBody>
      </p:sp>
      <p:sp>
        <p:nvSpPr>
          <p:cNvPr id="357" name="Shape 357"/>
          <p:cNvSpPr/>
          <p:nvPr/>
        </p:nvSpPr>
        <p:spPr>
          <a:xfrm>
            <a:off x="3667950" y="2444875"/>
            <a:ext cx="1808100" cy="15335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2) Examining relationship amongst performance metrics</a:t>
            </a:r>
          </a:p>
        </p:txBody>
      </p:sp>
      <p:sp>
        <p:nvSpPr>
          <p:cNvPr id="358" name="Shape 358"/>
          <p:cNvSpPr/>
          <p:nvPr/>
        </p:nvSpPr>
        <p:spPr>
          <a:xfrm>
            <a:off x="3667950" y="4171073"/>
            <a:ext cx="1808100" cy="15336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3) Building statistical models using performance metrics</a:t>
            </a:r>
          </a:p>
        </p:txBody>
      </p:sp>
      <p:cxnSp>
        <p:nvCxnSpPr>
          <p:cNvPr id="359" name="Shape 359"/>
          <p:cNvCxnSpPr>
            <a:stCxn id="355" idx="3"/>
            <a:endCxn id="356" idx="1"/>
          </p:cNvCxnSpPr>
          <p:nvPr/>
        </p:nvCxnSpPr>
        <p:spPr>
          <a:xfrm rot="10800000" flipH="1">
            <a:off x="2540650" y="1596175"/>
            <a:ext cx="1127400" cy="3122999"/>
          </a:xfrm>
          <a:prstGeom prst="straightConnector1">
            <a:avLst/>
          </a:prstGeom>
          <a:noFill/>
          <a:ln w="9525" cap="flat" cmpd="sng">
            <a:solidFill>
              <a:schemeClr val="dk2"/>
            </a:solidFill>
            <a:prstDash val="solid"/>
            <a:round/>
            <a:headEnd type="none" w="lg" len="lg"/>
            <a:tailEnd type="triangle" w="lg" len="lg"/>
          </a:ln>
        </p:spPr>
      </p:cxnSp>
      <p:cxnSp>
        <p:nvCxnSpPr>
          <p:cNvPr id="360" name="Shape 360"/>
          <p:cNvCxnSpPr>
            <a:stCxn id="355" idx="3"/>
            <a:endCxn id="357" idx="1"/>
          </p:cNvCxnSpPr>
          <p:nvPr/>
        </p:nvCxnSpPr>
        <p:spPr>
          <a:xfrm rot="10800000" flipH="1">
            <a:off x="2540650" y="3211675"/>
            <a:ext cx="1127400" cy="1507500"/>
          </a:xfrm>
          <a:prstGeom prst="straightConnector1">
            <a:avLst/>
          </a:prstGeom>
          <a:noFill/>
          <a:ln w="9525" cap="flat" cmpd="sng">
            <a:solidFill>
              <a:schemeClr val="dk2"/>
            </a:solidFill>
            <a:prstDash val="solid"/>
            <a:round/>
            <a:headEnd type="none" w="lg" len="lg"/>
            <a:tailEnd type="triangle" w="lg" len="lg"/>
          </a:ln>
        </p:spPr>
      </p:cxnSp>
      <p:cxnSp>
        <p:nvCxnSpPr>
          <p:cNvPr id="361" name="Shape 361"/>
          <p:cNvCxnSpPr>
            <a:stCxn id="355" idx="3"/>
            <a:endCxn id="358" idx="1"/>
          </p:cNvCxnSpPr>
          <p:nvPr/>
        </p:nvCxnSpPr>
        <p:spPr>
          <a:xfrm>
            <a:off x="2540650" y="4719175"/>
            <a:ext cx="1127400" cy="218700"/>
          </a:xfrm>
          <a:prstGeom prst="straightConnector1">
            <a:avLst/>
          </a:prstGeom>
          <a:noFill/>
          <a:ln w="9525" cap="flat" cmpd="sng">
            <a:solidFill>
              <a:schemeClr val="dk2"/>
            </a:solidFill>
            <a:prstDash val="solid"/>
            <a:round/>
            <a:headEnd type="none" w="lg" len="lg"/>
            <a:tailEnd type="triangle" w="lg" len="lg"/>
          </a:ln>
        </p:spPr>
      </p:cxnSp>
      <p:cxnSp>
        <p:nvCxnSpPr>
          <p:cNvPr id="362" name="Shape 362"/>
          <p:cNvCxnSpPr>
            <a:endCxn id="363" idx="1"/>
          </p:cNvCxnSpPr>
          <p:nvPr/>
        </p:nvCxnSpPr>
        <p:spPr>
          <a:xfrm>
            <a:off x="5475925" y="1596175"/>
            <a:ext cx="1647000" cy="1615500"/>
          </a:xfrm>
          <a:prstGeom prst="straightConnector1">
            <a:avLst/>
          </a:prstGeom>
          <a:noFill/>
          <a:ln w="9525" cap="flat" cmpd="sng">
            <a:solidFill>
              <a:schemeClr val="dk2"/>
            </a:solidFill>
            <a:prstDash val="solid"/>
            <a:round/>
            <a:headEnd type="none" w="lg" len="lg"/>
            <a:tailEnd type="triangle" w="lg" len="lg"/>
          </a:ln>
        </p:spPr>
      </p:cxnSp>
      <p:sp>
        <p:nvSpPr>
          <p:cNvPr id="363" name="Shape 363"/>
          <p:cNvSpPr/>
          <p:nvPr/>
        </p:nvSpPr>
        <p:spPr>
          <a:xfrm>
            <a:off x="7122925" y="2829775"/>
            <a:ext cx="1633200" cy="763800"/>
          </a:xfrm>
          <a:prstGeom prst="round1Rect">
            <a:avLst>
              <a:gd name="adj" fmla="val 16667"/>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2000"/>
              <a:t>Discrepancy</a:t>
            </a:r>
          </a:p>
        </p:txBody>
      </p:sp>
      <p:cxnSp>
        <p:nvCxnSpPr>
          <p:cNvPr id="364" name="Shape 364"/>
          <p:cNvCxnSpPr>
            <a:endCxn id="363" idx="1"/>
          </p:cNvCxnSpPr>
          <p:nvPr/>
        </p:nvCxnSpPr>
        <p:spPr>
          <a:xfrm>
            <a:off x="5475925" y="3211675"/>
            <a:ext cx="1647000" cy="0"/>
          </a:xfrm>
          <a:prstGeom prst="straightConnector1">
            <a:avLst/>
          </a:prstGeom>
          <a:noFill/>
          <a:ln w="9525" cap="flat" cmpd="sng">
            <a:solidFill>
              <a:schemeClr val="dk2"/>
            </a:solidFill>
            <a:prstDash val="solid"/>
            <a:round/>
            <a:headEnd type="none" w="lg" len="lg"/>
            <a:tailEnd type="triangle" w="lg" len="lg"/>
          </a:ln>
        </p:spPr>
      </p:cxnSp>
      <p:cxnSp>
        <p:nvCxnSpPr>
          <p:cNvPr id="365" name="Shape 365"/>
          <p:cNvCxnSpPr>
            <a:stCxn id="358" idx="3"/>
            <a:endCxn id="363" idx="1"/>
          </p:cNvCxnSpPr>
          <p:nvPr/>
        </p:nvCxnSpPr>
        <p:spPr>
          <a:xfrm rot="10800000" flipH="1">
            <a:off x="5476050" y="3211673"/>
            <a:ext cx="1647000" cy="17262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mc:AlternateContent xmlns:mc="http://schemas.openxmlformats.org/markup-compatibility/2006" xmlns:p14="http://schemas.microsoft.com/office/powerpoint/2010/main">
    <mc:Choice Requires="p14">
      <p:transition spd="slow" p14:dur="2000" advTm="4630"/>
    </mc:Choice>
    <mc:Fallback xmlns="">
      <p:transition xmlns:p14="http://schemas.microsoft.com/office/powerpoint/2010/main" spd="slow" advTm="46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371" name="Shape 371"/>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a:r>
              <a:rPr lang="en" sz="3000" b="1" dirty="0"/>
              <a:t>RQ1:</a:t>
            </a:r>
            <a:r>
              <a:rPr lang="en" sz="3000" dirty="0"/>
              <a:t> </a:t>
            </a:r>
            <a:r>
              <a:rPr lang="en" sz="3000" dirty="0"/>
              <a:t>Are the </a:t>
            </a:r>
            <a:r>
              <a:rPr lang="en" sz="3000" dirty="0">
                <a:solidFill>
                  <a:srgbClr val="FF0000"/>
                </a:solidFill>
              </a:rPr>
              <a:t>trend and distribution </a:t>
            </a:r>
            <a:r>
              <a:rPr lang="en" sz="3000" dirty="0"/>
              <a:t>of a </a:t>
            </a:r>
            <a:r>
              <a:rPr lang="en" sz="3000" dirty="0">
                <a:solidFill>
                  <a:srgbClr val="FF0000"/>
                </a:solidFill>
              </a:rPr>
              <a:t>single performance metric</a:t>
            </a:r>
            <a:r>
              <a:rPr lang="en" sz="3000" dirty="0"/>
              <a:t> similar across environments?</a:t>
            </a:r>
          </a:p>
          <a:p>
            <a:pPr marL="457200" lvl="0" indent="-419100" rtl="0">
              <a:spcBef>
                <a:spcPts val="0"/>
              </a:spcBef>
              <a:buClr>
                <a:srgbClr val="D9D9D9"/>
              </a:buClr>
              <a:buSzPct val="100000"/>
            </a:pPr>
            <a:r>
              <a:rPr lang="en" sz="3000" b="1" dirty="0" smtClean="0">
                <a:solidFill>
                  <a:srgbClr val="D9D9D9"/>
                </a:solidFill>
              </a:rPr>
              <a:t>RQ2</a:t>
            </a:r>
            <a:r>
              <a:rPr lang="en" sz="3000" b="1" dirty="0">
                <a:solidFill>
                  <a:srgbClr val="D9D9D9"/>
                </a:solidFill>
              </a:rPr>
              <a:t>: </a:t>
            </a:r>
            <a:r>
              <a:rPr lang="en" sz="3000" dirty="0">
                <a:solidFill>
                  <a:srgbClr val="D9D9D9"/>
                </a:solidFill>
              </a:rPr>
              <a:t>To what extent does the relationship between the performance metrics change across environments?</a:t>
            </a:r>
          </a:p>
          <a:p>
            <a:pPr marL="457200" lvl="0" indent="-419100" rtl="0">
              <a:spcBef>
                <a:spcPts val="0"/>
              </a:spcBef>
              <a:buClr>
                <a:srgbClr val="D9D9D9"/>
              </a:buClr>
              <a:buSzPct val="100000"/>
            </a:pPr>
            <a:r>
              <a:rPr lang="en" sz="3000" b="1" dirty="0">
                <a:solidFill>
                  <a:srgbClr val="D9D9D9"/>
                </a:solidFill>
              </a:rPr>
              <a:t>RQ3:</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372" name="Shape 3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7330"/>
    </mc:Choice>
    <mc:Fallback xmlns="">
      <p:transition xmlns:p14="http://schemas.microsoft.com/office/powerpoint/2010/main" spd="slow" advTm="7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Shape 37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RQ1</a:t>
            </a:r>
            <a:r>
              <a:rPr lang="en" sz="4000">
                <a:solidFill>
                  <a:srgbClr val="CC0000"/>
                </a:solidFill>
              </a:rPr>
              <a:t>: Approach</a:t>
            </a:r>
          </a:p>
        </p:txBody>
      </p:sp>
      <p:sp>
        <p:nvSpPr>
          <p:cNvPr id="378" name="Shape 3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sp>
        <p:nvSpPr>
          <p:cNvPr id="379" name="Shape 379"/>
          <p:cNvSpPr txBox="1"/>
          <p:nvPr/>
        </p:nvSpPr>
        <p:spPr>
          <a:xfrm>
            <a:off x="551825" y="3888725"/>
            <a:ext cx="1483800" cy="1508400"/>
          </a:xfrm>
          <a:prstGeom prst="rect">
            <a:avLst/>
          </a:prstGeom>
          <a:noFill/>
          <a:ln>
            <a:noFill/>
          </a:ln>
        </p:spPr>
        <p:txBody>
          <a:bodyPr lIns="91425" tIns="91425" rIns="91425" bIns="91425" anchor="t" anchorCtr="0">
            <a:noAutofit/>
          </a:bodyPr>
          <a:lstStyle/>
          <a:p>
            <a:pPr lvl="0" algn="ctr">
              <a:spcBef>
                <a:spcPts val="0"/>
              </a:spcBef>
              <a:buNone/>
            </a:pPr>
            <a:r>
              <a:rPr lang="en" sz="2400">
                <a:solidFill>
                  <a:schemeClr val="dk2"/>
                </a:solidFill>
              </a:rPr>
              <a:t>Quantile-Quantile (QQ) </a:t>
            </a:r>
          </a:p>
          <a:p>
            <a:pPr lvl="0" algn="ctr" rtl="0">
              <a:spcBef>
                <a:spcPts val="0"/>
              </a:spcBef>
              <a:buNone/>
            </a:pPr>
            <a:r>
              <a:rPr lang="en" sz="2400">
                <a:solidFill>
                  <a:schemeClr val="dk2"/>
                </a:solidFill>
              </a:rPr>
              <a:t>Plots </a:t>
            </a:r>
          </a:p>
        </p:txBody>
      </p:sp>
      <p:sp>
        <p:nvSpPr>
          <p:cNvPr id="380" name="Shape 380"/>
          <p:cNvSpPr txBox="1">
            <a:spLocks noGrp="1"/>
          </p:cNvSpPr>
          <p:nvPr>
            <p:ph type="body" idx="1"/>
          </p:nvPr>
        </p:nvSpPr>
        <p:spPr>
          <a:xfrm>
            <a:off x="6288625" y="3613225"/>
            <a:ext cx="2073900" cy="2159400"/>
          </a:xfrm>
          <a:prstGeom prst="rect">
            <a:avLst/>
          </a:prstGeom>
        </p:spPr>
        <p:txBody>
          <a:bodyPr lIns="91425" tIns="91425" rIns="91425" bIns="91425" anchor="t" anchorCtr="0">
            <a:noAutofit/>
          </a:bodyPr>
          <a:lstStyle/>
          <a:p>
            <a:pPr lvl="0" algn="ctr" rtl="0">
              <a:spcBef>
                <a:spcPts val="0"/>
              </a:spcBef>
              <a:buNone/>
            </a:pPr>
            <a:r>
              <a:rPr lang="en" sz="2400"/>
              <a:t>Spearman’s rank correlation coefficient</a:t>
            </a:r>
          </a:p>
          <a:p>
            <a:pPr lvl="0" rtl="0">
              <a:spcBef>
                <a:spcPts val="0"/>
              </a:spcBef>
              <a:buNone/>
            </a:pPr>
            <a:endParaRPr sz="2400"/>
          </a:p>
          <a:p>
            <a:pPr lvl="0" rtl="0">
              <a:spcBef>
                <a:spcPts val="0"/>
              </a:spcBef>
              <a:buNone/>
            </a:pPr>
            <a:endParaRPr sz="2400"/>
          </a:p>
        </p:txBody>
      </p:sp>
      <p:pic>
        <p:nvPicPr>
          <p:cNvPr id="381" name="Shape 381"/>
          <p:cNvPicPr preferRelativeResize="0"/>
          <p:nvPr/>
        </p:nvPicPr>
        <p:blipFill>
          <a:blip r:embed="rId4">
            <a:alphaModFix/>
          </a:blip>
          <a:stretch>
            <a:fillRect/>
          </a:stretch>
        </p:blipFill>
        <p:spPr>
          <a:xfrm>
            <a:off x="7212495" y="136049"/>
            <a:ext cx="1754250" cy="1818298"/>
          </a:xfrm>
          <a:prstGeom prst="rect">
            <a:avLst/>
          </a:prstGeom>
          <a:noFill/>
          <a:ln>
            <a:noFill/>
          </a:ln>
        </p:spPr>
      </p:pic>
      <p:sp>
        <p:nvSpPr>
          <p:cNvPr id="382" name="Shape 382"/>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a:t>    </a:t>
            </a:r>
          </a:p>
        </p:txBody>
      </p:sp>
      <p:sp>
        <p:nvSpPr>
          <p:cNvPr id="383" name="Shape 383"/>
          <p:cNvSpPr txBox="1"/>
          <p:nvPr/>
        </p:nvSpPr>
        <p:spPr>
          <a:xfrm>
            <a:off x="970050" y="2137550"/>
            <a:ext cx="3656223"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a:spcBef>
                <a:spcPts val="0"/>
              </a:spcBef>
              <a:buNone/>
            </a:pPr>
            <a:r>
              <a:rPr lang="en" sz="2400" dirty="0" smtClean="0"/>
              <a:t>Shape</a:t>
            </a:r>
            <a:r>
              <a:rPr lang="en-US" sz="2400" dirty="0" smtClean="0"/>
              <a:t> of distribution</a:t>
            </a:r>
            <a:endParaRPr lang="en" sz="2400" dirty="0"/>
          </a:p>
        </p:txBody>
      </p:sp>
      <p:sp>
        <p:nvSpPr>
          <p:cNvPr id="385" name="Shape 385"/>
          <p:cNvSpPr txBox="1"/>
          <p:nvPr/>
        </p:nvSpPr>
        <p:spPr>
          <a:xfrm>
            <a:off x="6781675" y="2137550"/>
            <a:ext cx="1087800" cy="4275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spcBef>
                <a:spcPts val="0"/>
              </a:spcBef>
              <a:buNone/>
            </a:pPr>
            <a:r>
              <a:rPr lang="en" sz="2400"/>
              <a:t>Trend</a:t>
            </a:r>
          </a:p>
        </p:txBody>
      </p:sp>
      <p:sp>
        <p:nvSpPr>
          <p:cNvPr id="386" name="Shape 386"/>
          <p:cNvSpPr/>
          <p:nvPr/>
        </p:nvSpPr>
        <p:spPr>
          <a:xfrm>
            <a:off x="970050"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7" name="Shape 387"/>
          <p:cNvSpPr txBox="1"/>
          <p:nvPr/>
        </p:nvSpPr>
        <p:spPr>
          <a:xfrm>
            <a:off x="3439500" y="3979125"/>
            <a:ext cx="1783200" cy="12198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1600"/>
              </a:spcAft>
              <a:buNone/>
            </a:pPr>
            <a:r>
              <a:rPr lang="en" sz="2400" dirty="0" smtClean="0">
                <a:solidFill>
                  <a:schemeClr val="dk2"/>
                </a:solidFill>
              </a:rPr>
              <a:t>Normalized </a:t>
            </a:r>
            <a:r>
              <a:rPr lang="en" sz="2400" dirty="0">
                <a:solidFill>
                  <a:schemeClr val="dk2"/>
                </a:solidFill>
              </a:rPr>
              <a:t>KS-Test</a:t>
            </a:r>
          </a:p>
        </p:txBody>
      </p:sp>
      <p:sp>
        <p:nvSpPr>
          <p:cNvPr id="388" name="Shape 388"/>
          <p:cNvSpPr/>
          <p:nvPr/>
        </p:nvSpPr>
        <p:spPr>
          <a:xfrm>
            <a:off x="4014250" y="2862612"/>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9" name="Shape 389"/>
          <p:cNvSpPr/>
          <p:nvPr/>
        </p:nvSpPr>
        <p:spPr>
          <a:xfrm>
            <a:off x="7099675" y="2868875"/>
            <a:ext cx="451800" cy="750600"/>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7008"/>
    </mc:Choice>
    <mc:Fallback xmlns="">
      <p:transition xmlns:p14="http://schemas.microsoft.com/office/powerpoint/2010/main" spd="slow" advTm="5700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par>
                                <p:cTn id="8" presetID="10" presetClass="entr" presetSubtype="0" fill="hold" nodeType="withEffect">
                                  <p:stCondLst>
                                    <p:cond delay="0"/>
                                  </p:stCondLst>
                                  <p:childTnLst>
                                    <p:set>
                                      <p:cBhvr>
                                        <p:cTn id="9" dur="1" fill="hold">
                                          <p:stCondLst>
                                            <p:cond delay="0"/>
                                          </p:stCondLst>
                                        </p:cTn>
                                        <p:tgtEl>
                                          <p:spTgt spid="379"/>
                                        </p:tgtEl>
                                        <p:attrNameLst>
                                          <p:attrName>style.visibility</p:attrName>
                                        </p:attrNameLst>
                                      </p:cBhvr>
                                      <p:to>
                                        <p:strVal val="visible"/>
                                      </p:to>
                                    </p:set>
                                    <p:animEffect transition="in" filter="fade">
                                      <p:cBhvr>
                                        <p:cTn id="10" dur="1000"/>
                                        <p:tgtEl>
                                          <p:spTgt spid="3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10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388"/>
                                        </p:tgtEl>
                                        <p:attrNameLst>
                                          <p:attrName>style.visibility</p:attrName>
                                        </p:attrNameLst>
                                      </p:cBhvr>
                                      <p:to>
                                        <p:strVal val="visible"/>
                                      </p:to>
                                    </p:set>
                                    <p:animEffect transition="in" filter="fade">
                                      <p:cBhvr>
                                        <p:cTn id="18" dur="1000"/>
                                        <p:tgtEl>
                                          <p:spTgt spid="3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80"/>
                                        </p:tgtEl>
                                        <p:attrNameLst>
                                          <p:attrName>style.visibility</p:attrName>
                                        </p:attrNameLst>
                                      </p:cBhvr>
                                      <p:to>
                                        <p:strVal val="visible"/>
                                      </p:to>
                                    </p:set>
                                    <p:animEffect transition="in" filter="fade">
                                      <p:cBhvr>
                                        <p:cTn id="23" dur="1000"/>
                                        <p:tgtEl>
                                          <p:spTgt spid="380"/>
                                        </p:tgtEl>
                                      </p:cBhvr>
                                    </p:animEffect>
                                  </p:childTnLst>
                                </p:cTn>
                              </p:par>
                              <p:par>
                                <p:cTn id="24" presetID="10" presetClass="entr" presetSubtype="0" fill="hold" nodeType="withEffect">
                                  <p:stCondLst>
                                    <p:cond delay="0"/>
                                  </p:stCondLst>
                                  <p:childTnLst>
                                    <p:set>
                                      <p:cBhvr>
                                        <p:cTn id="25" dur="1" fill="hold">
                                          <p:stCondLst>
                                            <p:cond delay="0"/>
                                          </p:stCondLst>
                                        </p:cTn>
                                        <p:tgtEl>
                                          <p:spTgt spid="389"/>
                                        </p:tgtEl>
                                        <p:attrNameLst>
                                          <p:attrName>style.visibility</p:attrName>
                                        </p:attrNameLst>
                                      </p:cBhvr>
                                      <p:to>
                                        <p:strVal val="visible"/>
                                      </p:to>
                                    </p:set>
                                    <p:animEffect transition="in" filter="fade">
                                      <p:cBhvr>
                                        <p:cTn id="26" dur="1000"/>
                                        <p:tgtEl>
                                          <p:spTgt spid="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29</a:t>
            </a:fld>
            <a:endParaRPr lang="en"/>
          </a:p>
        </p:txBody>
      </p:sp>
      <p:sp>
        <p:nvSpPr>
          <p:cNvPr id="395" name="Shape 39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396" name="Shape 39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397" name="Shape 397" descr="DS2_qq-1.png"/>
          <p:cNvPicPr preferRelativeResize="0"/>
          <p:nvPr/>
        </p:nvPicPr>
        <p:blipFill rotWithShape="1">
          <a:blip r:embed="rId3">
            <a:alphaModFix/>
          </a:blip>
          <a:srcRect b="65596"/>
          <a:stretch/>
        </p:blipFill>
        <p:spPr>
          <a:xfrm>
            <a:off x="885800" y="1787849"/>
            <a:ext cx="7372398" cy="3282300"/>
          </a:xfrm>
          <a:prstGeom prst="rect">
            <a:avLst/>
          </a:prstGeom>
          <a:noFill/>
          <a:ln>
            <a:noFill/>
          </a:ln>
        </p:spPr>
      </p:pic>
      <p:sp>
        <p:nvSpPr>
          <p:cNvPr id="398" name="Shape 39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DS2: </a:t>
            </a:r>
            <a:r>
              <a:rPr lang="en" sz="2400">
                <a:solidFill>
                  <a:srgbClr val="CC0000"/>
                </a:solidFill>
              </a:rPr>
              <a:t>Most performance metrics do not follow the same shape of the</a:t>
            </a:r>
          </a:p>
          <a:p>
            <a:pPr lvl="0">
              <a:spcBef>
                <a:spcPts val="0"/>
              </a:spcBef>
              <a:buClr>
                <a:schemeClr val="dk1"/>
              </a:buClr>
              <a:buSzPct val="45833"/>
              <a:buFont typeface="Arial"/>
              <a:buNone/>
            </a:pPr>
            <a:r>
              <a:rPr lang="en" sz="2400">
                <a:solidFill>
                  <a:srgbClr val="CC0000"/>
                </a:solidFill>
              </a:rPr>
              <a:t>distribution in virtual and physical environments.</a:t>
            </a:r>
          </a:p>
          <a:p>
            <a:pPr lvl="0" rtl="0">
              <a:spcBef>
                <a:spcPts val="0"/>
              </a:spcBef>
              <a:buNone/>
            </a:pPr>
            <a:endParaRPr sz="4000">
              <a:solidFill>
                <a:srgbClr val="CC0000"/>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0796"/>
    </mc:Choice>
    <mc:Fallback xmlns="">
      <p:transition xmlns:p14="http://schemas.microsoft.com/office/powerpoint/2010/main" spd="slow" advTm="70796"/>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4" name="TextBox 3"/>
          <p:cNvSpPr txBox="1"/>
          <p:nvPr/>
        </p:nvSpPr>
        <p:spPr>
          <a:xfrm>
            <a:off x="0" y="6550223"/>
            <a:ext cx="5573824" cy="307777"/>
          </a:xfrm>
          <a:prstGeom prst="rect">
            <a:avLst/>
          </a:prstGeom>
          <a:noFill/>
        </p:spPr>
        <p:txBody>
          <a:bodyPr wrap="none" rtlCol="0">
            <a:spAutoFit/>
          </a:bodyPr>
          <a:lstStyle/>
          <a:p>
            <a:r>
              <a:rPr lang="en-US" dirty="0"/>
              <a:t>https://tctechcrunch2011.files.wordpress.com/2014/01/</a:t>
            </a:r>
            <a:r>
              <a:rPr lang="en-US" dirty="0" err="1"/>
              <a:t>aws_logo.jpg</a:t>
            </a:r>
            <a:endParaRPr lang="en-US" dirty="0"/>
          </a:p>
        </p:txBody>
      </p:sp>
      <p:pic>
        <p:nvPicPr>
          <p:cNvPr id="7" name="Picture 6" descr="aws_log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35071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a:t>
            </a:r>
            <a:r>
              <a:rPr lang="en-US" sz="3200" dirty="0" err="1" smtClean="0">
                <a:solidFill>
                  <a:srgbClr val="CC0000"/>
                </a:solidFill>
              </a:rPr>
              <a:t>hy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smtClean="0"/>
              <a:t>Amazon estimates that a one-second page-load slowdown can cost up to $1.6 billion</a:t>
            </a:r>
            <a:r>
              <a:rPr lang="en" sz="3000" smtClean="0"/>
              <a:t>.</a:t>
            </a:r>
            <a:endParaRPr lang="en" sz="3000" dirty="0"/>
          </a:p>
        </p:txBody>
      </p:sp>
    </p:spTree>
    <p:extLst>
      <p:ext uri="{BB962C8B-B14F-4D97-AF65-F5344CB8AC3E}">
        <p14:creationId xmlns:p14="http://schemas.microsoft.com/office/powerpoint/2010/main" val="1828931027"/>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a:spLocks noGrp="1"/>
          </p:cNvSpPr>
          <p:nvPr>
            <p:ph type="title"/>
          </p:nvPr>
        </p:nvSpPr>
        <p:spPr>
          <a:xfrm>
            <a:off x="311700" y="247000"/>
            <a:ext cx="68433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KS-Test: </a:t>
            </a:r>
            <a:r>
              <a:rPr lang="en" sz="2400">
                <a:solidFill>
                  <a:srgbClr val="CC0000"/>
                </a:solidFill>
              </a:rPr>
              <a:t>Performance metrics that do not follow the same distribution.</a:t>
            </a:r>
          </a:p>
          <a:p>
            <a:pPr lvl="0" rtl="0">
              <a:spcBef>
                <a:spcPts val="0"/>
              </a:spcBef>
              <a:buNone/>
            </a:pPr>
            <a:endParaRPr sz="4000">
              <a:solidFill>
                <a:srgbClr val="CC0000"/>
              </a:solidFill>
            </a:endParaRPr>
          </a:p>
        </p:txBody>
      </p:sp>
      <p:sp>
        <p:nvSpPr>
          <p:cNvPr id="404" name="Shape 40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30</a:t>
            </a:fld>
            <a:endParaRPr lang="en"/>
          </a:p>
        </p:txBody>
      </p:sp>
      <p:sp>
        <p:nvSpPr>
          <p:cNvPr id="405" name="Shape 405"/>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06" name="Shape 406"/>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07" name="Shape 407"/>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sz="3000"/>
          </a:p>
          <a:p>
            <a:pPr lvl="0" rtl="0">
              <a:spcBef>
                <a:spcPts val="0"/>
              </a:spcBef>
              <a:buNone/>
            </a:pPr>
            <a:endParaRPr/>
          </a:p>
        </p:txBody>
      </p:sp>
      <p:graphicFrame>
        <p:nvGraphicFramePr>
          <p:cNvPr id="408" name="Shape 408"/>
          <p:cNvGraphicFramePr/>
          <p:nvPr/>
        </p:nvGraphicFramePr>
        <p:xfrm>
          <a:off x="952500" y="2857500"/>
          <a:ext cx="7418250" cy="2596225"/>
        </p:xfrm>
        <a:graphic>
          <a:graphicData uri="http://schemas.openxmlformats.org/drawingml/2006/table">
            <a:tbl>
              <a:tblPr>
                <a:noFill/>
                <a:tableStyleId>{F85390F1-6ABE-4E57-A07A-B93CD0E74D6F}</a:tableStyleId>
              </a:tblPr>
              <a:tblGrid>
                <a:gridCol w="3709125"/>
                <a:gridCol w="3709125"/>
              </a:tblGrid>
              <a:tr h="1246875">
                <a:tc gridSpan="2">
                  <a:txBody>
                    <a:bodyPr/>
                    <a:lstStyle/>
                    <a:p>
                      <a:pPr lvl="0" algn="ctr" rtl="0">
                        <a:spcBef>
                          <a:spcPts val="0"/>
                        </a:spcBef>
                        <a:buNone/>
                      </a:pPr>
                      <a:endParaRPr/>
                    </a:p>
                    <a:p>
                      <a:pPr lvl="0" algn="ctr" rtl="0">
                        <a:lnSpc>
                          <a:spcPct val="115000"/>
                        </a:lnSpc>
                        <a:spcBef>
                          <a:spcPts val="0"/>
                        </a:spcBef>
                        <a:spcAft>
                          <a:spcPts val="1600"/>
                        </a:spcAft>
                        <a:buNone/>
                      </a:pPr>
                      <a:r>
                        <a:rPr lang="en" sz="3000">
                          <a:solidFill>
                            <a:schemeClr val="dk2"/>
                          </a:solidFill>
                        </a:rPr>
                        <a:t>KS-Test (P-value &gt; 0.05)</a:t>
                      </a:r>
                    </a:p>
                  </a:txBody>
                  <a:tcPr marL="91425" marR="91425" marT="91425" marB="91425" anchor="ctr"/>
                </a:tc>
                <a:tc hMerge="1">
                  <a:txBody>
                    <a:bodyPr/>
                    <a:lstStyle/>
                    <a:p>
                      <a:endParaRPr lang="en-US"/>
                    </a:p>
                  </a:txBody>
                  <a:tcPr/>
                </a:tc>
              </a:tr>
              <a:tr h="674675">
                <a:tc>
                  <a:txBody>
                    <a:bodyPr/>
                    <a:lstStyle/>
                    <a:p>
                      <a:pPr lvl="0" algn="ctr" rtl="0">
                        <a:spcBef>
                          <a:spcPts val="0"/>
                        </a:spcBef>
                        <a:buNone/>
                      </a:pPr>
                      <a:r>
                        <a:rPr lang="en" sz="3000">
                          <a:solidFill>
                            <a:schemeClr val="dk2"/>
                          </a:solidFill>
                        </a:rPr>
                        <a:t>DS2</a:t>
                      </a:r>
                    </a:p>
                  </a:txBody>
                  <a:tcPr marL="91425" marR="91425" marT="91425" marB="91425" anchor="ctr"/>
                </a:tc>
                <a:tc>
                  <a:txBody>
                    <a:bodyPr/>
                    <a:lstStyle/>
                    <a:p>
                      <a:pPr lvl="0" algn="ctr" rtl="0">
                        <a:spcBef>
                          <a:spcPts val="0"/>
                        </a:spcBef>
                        <a:buNone/>
                      </a:pPr>
                      <a:r>
                        <a:rPr lang="en" sz="3000">
                          <a:solidFill>
                            <a:schemeClr val="dk2"/>
                          </a:solidFill>
                        </a:rPr>
                        <a:t>CloudStore</a:t>
                      </a:r>
                    </a:p>
                  </a:txBody>
                  <a:tcPr marL="91425" marR="91425" marT="91425" marB="91425" anchor="ctr"/>
                </a:tc>
              </a:tr>
              <a:tr h="674675">
                <a:tc>
                  <a:txBody>
                    <a:bodyPr/>
                    <a:lstStyle/>
                    <a:p>
                      <a:pPr lvl="0" algn="ctr" rtl="0">
                        <a:spcBef>
                          <a:spcPts val="0"/>
                        </a:spcBef>
                        <a:buNone/>
                      </a:pPr>
                      <a:r>
                        <a:rPr lang="en" sz="3000">
                          <a:solidFill>
                            <a:schemeClr val="dk2"/>
                          </a:solidFill>
                        </a:rPr>
                        <a:t>13</a:t>
                      </a:r>
                    </a:p>
                  </a:txBody>
                  <a:tcPr marL="91425" marR="91425" marT="91425" marB="91425" anchor="ctr"/>
                </a:tc>
                <a:tc>
                  <a:txBody>
                    <a:bodyPr/>
                    <a:lstStyle/>
                    <a:p>
                      <a:pPr lvl="0" algn="ctr" rtl="0">
                        <a:spcBef>
                          <a:spcPts val="0"/>
                        </a:spcBef>
                        <a:buNone/>
                      </a:pPr>
                      <a:r>
                        <a:rPr lang="en" sz="3000">
                          <a:solidFill>
                            <a:schemeClr val="dk2"/>
                          </a:solidFill>
                        </a:rPr>
                        <a:t>12</a:t>
                      </a:r>
                    </a:p>
                  </a:txBody>
                  <a:tcPr marL="91425" marR="91425" marT="91425" marB="91425" anchor="ctr"/>
                </a:tc>
              </a:tr>
            </a:tbl>
          </a:graphicData>
        </a:graphic>
      </p:graphicFrame>
      <p:pic>
        <p:nvPicPr>
          <p:cNvPr id="409" name="Shape 409"/>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0" name="Shape 410"/>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spTree>
  </p:cSld>
  <p:clrMapOvr>
    <a:masterClrMapping/>
  </p:clrMapOvr>
  <mc:AlternateContent xmlns:mc="http://schemas.openxmlformats.org/markup-compatibility/2006" xmlns:p14="http://schemas.microsoft.com/office/powerpoint/2010/main">
    <mc:Choice Requires="p14">
      <p:transition spd="slow" p14:dur="2000" advTm="39049"/>
    </mc:Choice>
    <mc:Fallback xmlns="">
      <p:transition xmlns:p14="http://schemas.microsoft.com/office/powerpoint/2010/main" spd="slow" advTm="39049"/>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txBox="1">
            <a:spLocks noGrp="1"/>
          </p:cNvSpPr>
          <p:nvPr>
            <p:ph type="title"/>
          </p:nvPr>
        </p:nvSpPr>
        <p:spPr>
          <a:xfrm>
            <a:off x="311700" y="247000"/>
            <a:ext cx="68358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Spearman: </a:t>
            </a:r>
            <a:r>
              <a:rPr lang="en" sz="2400">
                <a:solidFill>
                  <a:srgbClr val="CC0000"/>
                </a:solidFill>
              </a:rPr>
              <a:t>Most performance metrics do not have the same trend in virtual and</a:t>
            </a:r>
          </a:p>
          <a:p>
            <a:pPr lvl="0">
              <a:spcBef>
                <a:spcPts val="0"/>
              </a:spcBef>
              <a:buClr>
                <a:schemeClr val="dk1"/>
              </a:buClr>
              <a:buSzPct val="45833"/>
              <a:buFont typeface="Arial"/>
              <a:buNone/>
            </a:pPr>
            <a:r>
              <a:rPr lang="en" sz="2400">
                <a:solidFill>
                  <a:srgbClr val="CC0000"/>
                </a:solidFill>
              </a:rPr>
              <a:t>physical environments.</a:t>
            </a:r>
          </a:p>
          <a:p>
            <a:pPr lvl="0" rtl="0">
              <a:spcBef>
                <a:spcPts val="0"/>
              </a:spcBef>
              <a:buNone/>
            </a:pPr>
            <a:endParaRPr sz="2400">
              <a:solidFill>
                <a:srgbClr val="CC0000"/>
              </a:solidFill>
            </a:endParaRPr>
          </a:p>
        </p:txBody>
      </p:sp>
      <p:sp>
        <p:nvSpPr>
          <p:cNvPr id="416" name="Shape 41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31</a:t>
            </a:fld>
            <a:endParaRPr lang="en"/>
          </a:p>
        </p:txBody>
      </p:sp>
      <p:pic>
        <p:nvPicPr>
          <p:cNvPr id="417" name="Shape 417"/>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18" name="Shape 418"/>
          <p:cNvSpPr/>
          <p:nvPr/>
        </p:nvSpPr>
        <p:spPr>
          <a:xfrm>
            <a:off x="8214000" y="289725"/>
            <a:ext cx="633600" cy="4620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t>    </a:t>
            </a:r>
          </a:p>
        </p:txBody>
      </p:sp>
      <p:graphicFrame>
        <p:nvGraphicFramePr>
          <p:cNvPr id="2" name="Chart 1"/>
          <p:cNvGraphicFramePr/>
          <p:nvPr>
            <p:extLst>
              <p:ext uri="{D42A27DB-BD31-4B8C-83A1-F6EECF244321}">
                <p14:modId xmlns:p14="http://schemas.microsoft.com/office/powerpoint/2010/main" val="77761039"/>
              </p:ext>
            </p:extLst>
          </p:nvPr>
        </p:nvGraphicFramePr>
        <p:xfrm>
          <a:off x="678913" y="1954346"/>
          <a:ext cx="7902300" cy="4787975"/>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xmlns:p14="http://schemas.microsoft.com/office/powerpoint/2010/main" spd="slow" advTm="2281"/>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Shape 42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25" name="Shape 425"/>
          <p:cNvSpPr txBox="1">
            <a:spLocks noGrp="1"/>
          </p:cNvSpPr>
          <p:nvPr>
            <p:ph type="body" idx="1"/>
          </p:nvPr>
        </p:nvSpPr>
        <p:spPr>
          <a:xfrm>
            <a:off x="311700" y="1612999"/>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a:r>
              <a:rPr lang="en" sz="3000" b="1" dirty="0"/>
              <a:t>RQ2: </a:t>
            </a:r>
            <a:r>
              <a:rPr lang="en" sz="3000" dirty="0"/>
              <a:t>To what extent does the </a:t>
            </a:r>
            <a:r>
              <a:rPr lang="en" sz="3000" dirty="0">
                <a:solidFill>
                  <a:srgbClr val="FF0000"/>
                </a:solidFill>
              </a:rPr>
              <a:t>relationship between the performance metrics </a:t>
            </a:r>
            <a:r>
              <a:rPr lang="en" sz="3000" dirty="0"/>
              <a:t>change across environments?</a:t>
            </a:r>
          </a:p>
          <a:p>
            <a:pPr marL="457200" lvl="0" indent="-419100" rtl="0">
              <a:spcBef>
                <a:spcPts val="0"/>
              </a:spcBef>
              <a:buClr>
                <a:srgbClr val="D9D9D9"/>
              </a:buClr>
              <a:buSzPct val="100000"/>
            </a:pPr>
            <a:r>
              <a:rPr lang="en" sz="3000" b="1" dirty="0" smtClean="0">
                <a:solidFill>
                  <a:srgbClr val="D9D9D9"/>
                </a:solidFill>
              </a:rPr>
              <a:t>RQ3</a:t>
            </a:r>
            <a:r>
              <a:rPr lang="en" sz="3000" b="1" dirty="0">
                <a:solidFill>
                  <a:srgbClr val="D9D9D9"/>
                </a:solidFill>
              </a:rPr>
              <a:t>:</a:t>
            </a:r>
            <a:r>
              <a:rPr lang="en" sz="3000" dirty="0">
                <a:solidFill>
                  <a:srgbClr val="D9D9D9"/>
                </a:solidFill>
              </a:rPr>
              <a:t> Can statistical performance models be applied across virtual and physical environments?</a:t>
            </a:r>
          </a:p>
          <a:p>
            <a:pPr lvl="0" rtl="0">
              <a:spcBef>
                <a:spcPts val="0"/>
              </a:spcBef>
              <a:buNone/>
            </a:pPr>
            <a:endParaRPr sz="3000" dirty="0"/>
          </a:p>
          <a:p>
            <a:pPr lvl="0" rtl="0">
              <a:spcBef>
                <a:spcPts val="0"/>
              </a:spcBef>
              <a:buNone/>
            </a:pPr>
            <a:endParaRPr dirty="0"/>
          </a:p>
        </p:txBody>
      </p:sp>
      <p:sp>
        <p:nvSpPr>
          <p:cNvPr id="426" name="Shape 42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32</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8678"/>
    </mc:Choice>
    <mc:Fallback xmlns="">
      <p:transition xmlns:p14="http://schemas.microsoft.com/office/powerpoint/2010/main" spd="slow" advTm="8678"/>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33</a:t>
            </a:fld>
            <a:endParaRPr lang="en"/>
          </a:p>
        </p:txBody>
      </p:sp>
      <p:sp>
        <p:nvSpPr>
          <p:cNvPr id="432" name="Shape 4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33" name="Shape 4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434" name="Shape 434"/>
          <p:cNvSpPr txBox="1">
            <a:spLocks noGrp="1"/>
          </p:cNvSpPr>
          <p:nvPr>
            <p:ph type="body" idx="1"/>
          </p:nvPr>
        </p:nvSpPr>
        <p:spPr>
          <a:xfrm>
            <a:off x="327000" y="2167044"/>
            <a:ext cx="8520600" cy="3378900"/>
          </a:xfrm>
          <a:prstGeom prst="rect">
            <a:avLst/>
          </a:prstGeom>
        </p:spPr>
        <p:txBody>
          <a:bodyPr lIns="91425" tIns="91425" rIns="91425" bIns="91425" anchor="t" anchorCtr="0">
            <a:noAutofit/>
          </a:bodyPr>
          <a:lstStyle/>
          <a:p>
            <a:pPr lvl="0" rtl="0">
              <a:spcBef>
                <a:spcPts val="0"/>
              </a:spcBef>
              <a:buNone/>
            </a:pPr>
            <a:endParaRPr sz="3000" dirty="0"/>
          </a:p>
          <a:p>
            <a:pPr marL="495300" lvl="0" indent="-457200" rtl="0">
              <a:spcBef>
                <a:spcPts val="0"/>
              </a:spcBef>
              <a:buSzPct val="100000"/>
              <a:buFont typeface="Arial"/>
              <a:buChar char="•"/>
            </a:pPr>
            <a:r>
              <a:rPr lang="en" sz="3000" dirty="0"/>
              <a:t>Spearman’s rank correlation coefficient:</a:t>
            </a:r>
          </a:p>
          <a:p>
            <a:pPr marL="914400" lvl="1" indent="-419100" rtl="0">
              <a:spcBef>
                <a:spcPts val="0"/>
              </a:spcBef>
              <a:buSzPct val="100000"/>
              <a:buAutoNum type="alphaLcPeriod"/>
            </a:pPr>
            <a:r>
              <a:rPr lang="en" sz="3000" dirty="0"/>
              <a:t>We calculate against throughput.</a:t>
            </a:r>
          </a:p>
          <a:p>
            <a:pPr marL="914400" lvl="1" indent="-419100" rtl="0">
              <a:spcBef>
                <a:spcPts val="0"/>
              </a:spcBef>
              <a:buSzPct val="100000"/>
              <a:buAutoNum type="alphaLcPeriod"/>
            </a:pPr>
            <a:r>
              <a:rPr lang="en" sz="3000" dirty="0"/>
              <a:t>We calculate the absolute difference for each pair of metrics. (represented by heatmaps)</a:t>
            </a:r>
          </a:p>
          <a:p>
            <a:pPr lvl="0" rtl="0">
              <a:spcBef>
                <a:spcPts val="0"/>
              </a:spcBef>
              <a:buNone/>
            </a:pPr>
            <a:endParaRPr sz="3000" dirty="0"/>
          </a:p>
          <a:p>
            <a:pPr lvl="0" rtl="0">
              <a:spcBef>
                <a:spcPts val="0"/>
              </a:spcBef>
              <a:buNone/>
            </a:pPr>
            <a:endParaRPr dirty="0"/>
          </a:p>
        </p:txBody>
      </p:sp>
      <p:pic>
        <p:nvPicPr>
          <p:cNvPr id="435" name="Shape 4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36" name="Shape 436"/>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RQ2</a:t>
            </a:r>
            <a:r>
              <a:rPr lang="en" sz="4000">
                <a:solidFill>
                  <a:srgbClr val="CC0000"/>
                </a:solidFill>
              </a:rPr>
              <a:t>: Approach</a:t>
            </a:r>
          </a:p>
        </p:txBody>
      </p:sp>
    </p:spTree>
  </p:cSld>
  <p:clrMapOvr>
    <a:masterClrMapping/>
  </p:clrMapOvr>
  <mc:AlternateContent xmlns:mc="http://schemas.openxmlformats.org/markup-compatibility/2006" xmlns:p14="http://schemas.microsoft.com/office/powerpoint/2010/main">
    <mc:Choice Requires="p14">
      <p:transition spd="slow" p14:dur="2000" advTm="81127"/>
    </mc:Choice>
    <mc:Fallback xmlns="">
      <p:transition xmlns:p14="http://schemas.microsoft.com/office/powerpoint/2010/main" spd="slow" advTm="81127"/>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247000"/>
            <a:ext cx="66930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Spearman: </a:t>
            </a:r>
            <a:r>
              <a:rPr lang="en" sz="2400">
                <a:solidFill>
                  <a:srgbClr val="CC0000"/>
                </a:solidFill>
              </a:rPr>
              <a:t>The rank of the metrics changes across the environments</a:t>
            </a:r>
            <a:r>
              <a:rPr lang="en" sz="4000">
                <a:solidFill>
                  <a:srgbClr val="CC0000"/>
                </a:solidFill>
              </a:rPr>
              <a:t>.</a:t>
            </a:r>
          </a:p>
        </p:txBody>
      </p:sp>
      <p:sp>
        <p:nvSpPr>
          <p:cNvPr id="443" name="Shape 4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34</a:t>
            </a:fld>
            <a:endParaRPr lang="en"/>
          </a:p>
        </p:txBody>
      </p:sp>
      <p:sp>
        <p:nvSpPr>
          <p:cNvPr id="445" name="Shape 445"/>
          <p:cNvSpPr txBox="1">
            <a:spLocks noGrp="1"/>
          </p:cNvSpPr>
          <p:nvPr>
            <p:ph type="body" idx="1"/>
          </p:nvPr>
        </p:nvSpPr>
        <p:spPr>
          <a:xfrm>
            <a:off x="311700" y="2382328"/>
            <a:ext cx="8520600" cy="11583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dirty="0"/>
              <a:t>The </a:t>
            </a:r>
            <a:r>
              <a:rPr lang="en" sz="3000" i="1" dirty="0"/>
              <a:t>rank (vs. throughput)</a:t>
            </a:r>
            <a:r>
              <a:rPr lang="en" sz="3000" dirty="0"/>
              <a:t> of the metrics is </a:t>
            </a:r>
            <a:r>
              <a:rPr lang="en" sz="3000" dirty="0">
                <a:solidFill>
                  <a:srgbClr val="FF0000"/>
                </a:solidFill>
              </a:rPr>
              <a:t>not the same</a:t>
            </a:r>
            <a:r>
              <a:rPr lang="en" sz="3000" dirty="0"/>
              <a:t> in the two environments. </a:t>
            </a:r>
          </a:p>
          <a:p>
            <a:pPr lvl="0" rtl="0">
              <a:spcBef>
                <a:spcPts val="0"/>
              </a:spcBef>
              <a:buNone/>
            </a:pPr>
            <a:endParaRPr sz="3000" dirty="0"/>
          </a:p>
          <a:p>
            <a:pPr lvl="0" rtl="0">
              <a:spcBef>
                <a:spcPts val="0"/>
              </a:spcBef>
              <a:buNone/>
            </a:pPr>
            <a:endParaRPr dirty="0"/>
          </a:p>
        </p:txBody>
      </p:sp>
      <p:pic>
        <p:nvPicPr>
          <p:cNvPr id="446" name="Shape 446"/>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447" name="Shape 447"/>
          <p:cNvSpPr/>
          <p:nvPr/>
        </p:nvSpPr>
        <p:spPr>
          <a:xfrm>
            <a:off x="8214000" y="751500"/>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8" name="Shape 448"/>
          <p:cNvSpPr txBox="1"/>
          <p:nvPr/>
        </p:nvSpPr>
        <p:spPr>
          <a:xfrm>
            <a:off x="4586612" y="4226155"/>
            <a:ext cx="861900" cy="524700"/>
          </a:xfrm>
          <a:prstGeom prst="rect">
            <a:avLst/>
          </a:prstGeom>
          <a:noFill/>
          <a:ln>
            <a:noFill/>
          </a:ln>
        </p:spPr>
        <p:txBody>
          <a:bodyPr lIns="91425" tIns="91425" rIns="91425" bIns="91425" anchor="t" anchorCtr="0">
            <a:noAutofit/>
          </a:bodyPr>
          <a:lstStyle/>
          <a:p>
            <a:pPr lvl="0">
              <a:spcBef>
                <a:spcPts val="0"/>
              </a:spcBef>
              <a:buNone/>
            </a:pPr>
            <a:r>
              <a:rPr lang="en" sz="3000" dirty="0"/>
              <a:t>#9</a:t>
            </a:r>
          </a:p>
        </p:txBody>
      </p:sp>
      <p:sp>
        <p:nvSpPr>
          <p:cNvPr id="449" name="Shape 449"/>
          <p:cNvSpPr txBox="1"/>
          <p:nvPr/>
        </p:nvSpPr>
        <p:spPr>
          <a:xfrm>
            <a:off x="7135712" y="4226155"/>
            <a:ext cx="1161300" cy="410700"/>
          </a:xfrm>
          <a:prstGeom prst="rect">
            <a:avLst/>
          </a:prstGeom>
          <a:noFill/>
          <a:ln>
            <a:noFill/>
          </a:ln>
        </p:spPr>
        <p:txBody>
          <a:bodyPr lIns="91425" tIns="91425" rIns="91425" bIns="91425" anchor="t" anchorCtr="0">
            <a:noAutofit/>
          </a:bodyPr>
          <a:lstStyle/>
          <a:p>
            <a:pPr lvl="0">
              <a:spcBef>
                <a:spcPts val="0"/>
              </a:spcBef>
              <a:buNone/>
            </a:pPr>
            <a:r>
              <a:rPr lang="en" sz="3000"/>
              <a:t>#40</a:t>
            </a:r>
          </a:p>
        </p:txBody>
      </p:sp>
      <p:sp>
        <p:nvSpPr>
          <p:cNvPr id="450" name="Shape 450"/>
          <p:cNvSpPr txBox="1"/>
          <p:nvPr/>
        </p:nvSpPr>
        <p:spPr>
          <a:xfrm>
            <a:off x="4586612" y="5440355"/>
            <a:ext cx="633600" cy="410700"/>
          </a:xfrm>
          <a:prstGeom prst="rect">
            <a:avLst/>
          </a:prstGeom>
          <a:noFill/>
          <a:ln>
            <a:noFill/>
          </a:ln>
        </p:spPr>
        <p:txBody>
          <a:bodyPr lIns="91425" tIns="91425" rIns="91425" bIns="91425" anchor="t" anchorCtr="0">
            <a:noAutofit/>
          </a:bodyPr>
          <a:lstStyle/>
          <a:p>
            <a:pPr lvl="0">
              <a:spcBef>
                <a:spcPts val="0"/>
              </a:spcBef>
              <a:buNone/>
            </a:pPr>
            <a:r>
              <a:rPr lang="en" sz="3000" dirty="0"/>
              <a:t>#1</a:t>
            </a:r>
          </a:p>
        </p:txBody>
      </p:sp>
      <p:sp>
        <p:nvSpPr>
          <p:cNvPr id="451" name="Shape 451"/>
          <p:cNvSpPr txBox="1"/>
          <p:nvPr/>
        </p:nvSpPr>
        <p:spPr>
          <a:xfrm>
            <a:off x="7117112" y="5440355"/>
            <a:ext cx="1198500" cy="410700"/>
          </a:xfrm>
          <a:prstGeom prst="rect">
            <a:avLst/>
          </a:prstGeom>
          <a:noFill/>
          <a:ln>
            <a:noFill/>
          </a:ln>
        </p:spPr>
        <p:txBody>
          <a:bodyPr lIns="91425" tIns="91425" rIns="91425" bIns="91425" anchor="t" anchorCtr="0">
            <a:noAutofit/>
          </a:bodyPr>
          <a:lstStyle/>
          <a:p>
            <a:pPr lvl="0">
              <a:spcBef>
                <a:spcPts val="0"/>
              </a:spcBef>
              <a:buNone/>
            </a:pPr>
            <a:r>
              <a:rPr lang="en" sz="3000" dirty="0"/>
              <a:t>#10</a:t>
            </a:r>
          </a:p>
        </p:txBody>
      </p:sp>
      <p:sp>
        <p:nvSpPr>
          <p:cNvPr id="452" name="Shape 452"/>
          <p:cNvSpPr/>
          <p:nvPr/>
        </p:nvSpPr>
        <p:spPr>
          <a:xfrm>
            <a:off x="5295637" y="4444055"/>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5220212" y="5607330"/>
            <a:ext cx="1754100" cy="2580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454" name="Shape 454"/>
          <p:cNvPicPr preferRelativeResize="0"/>
          <p:nvPr/>
        </p:nvPicPr>
        <p:blipFill>
          <a:blip r:embed="rId4">
            <a:alphaModFix/>
          </a:blip>
          <a:stretch>
            <a:fillRect/>
          </a:stretch>
        </p:blipFill>
        <p:spPr>
          <a:xfrm>
            <a:off x="5818062" y="3851255"/>
            <a:ext cx="614226" cy="607549"/>
          </a:xfrm>
          <a:prstGeom prst="rect">
            <a:avLst/>
          </a:prstGeom>
          <a:noFill/>
          <a:ln>
            <a:noFill/>
          </a:ln>
        </p:spPr>
      </p:pic>
      <p:pic>
        <p:nvPicPr>
          <p:cNvPr id="455" name="Shape 455" descr="CloudScale-logo.jpg"/>
          <p:cNvPicPr preferRelativeResize="0"/>
          <p:nvPr/>
        </p:nvPicPr>
        <p:blipFill rotWithShape="1">
          <a:blip r:embed="rId5">
            <a:alphaModFix/>
          </a:blip>
          <a:srcRect r="68430"/>
          <a:stretch/>
        </p:blipFill>
        <p:spPr>
          <a:xfrm>
            <a:off x="5596712" y="4957782"/>
            <a:ext cx="939480" cy="607549"/>
          </a:xfrm>
          <a:prstGeom prst="rect">
            <a:avLst/>
          </a:prstGeom>
          <a:noFill/>
          <a:ln>
            <a:noFill/>
          </a:ln>
        </p:spPr>
      </p:pic>
      <p:sp>
        <p:nvSpPr>
          <p:cNvPr id="2" name="TextBox 1"/>
          <p:cNvSpPr txBox="1"/>
          <p:nvPr/>
        </p:nvSpPr>
        <p:spPr>
          <a:xfrm>
            <a:off x="537974" y="3613108"/>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
        <p:nvSpPr>
          <p:cNvPr id="17" name="TextBox 16"/>
          <p:cNvSpPr txBox="1"/>
          <p:nvPr/>
        </p:nvSpPr>
        <p:spPr>
          <a:xfrm>
            <a:off x="537974" y="4758866"/>
            <a:ext cx="3383108" cy="1137747"/>
          </a:xfrm>
          <a:prstGeom prst="rect">
            <a:avLst/>
          </a:prstGeom>
          <a:noFill/>
        </p:spPr>
        <p:txBody>
          <a:bodyPr wrap="none" rtlCol="0">
            <a:spAutoFit/>
          </a:bodyPr>
          <a:lstStyle/>
          <a:p>
            <a:pPr lvl="0">
              <a:lnSpc>
                <a:spcPct val="115000"/>
              </a:lnSpc>
              <a:spcAft>
                <a:spcPts val="1600"/>
              </a:spcAft>
            </a:pPr>
            <a:endParaRPr lang="en-US" sz="2400" dirty="0"/>
          </a:p>
          <a:p>
            <a:pPr lvl="0">
              <a:lnSpc>
                <a:spcPct val="115000"/>
              </a:lnSpc>
              <a:spcAft>
                <a:spcPts val="1600"/>
              </a:spcAft>
            </a:pPr>
            <a:r>
              <a:rPr lang="en-US" sz="2400" dirty="0" smtClean="0"/>
              <a:t>DB I/O Other Bytes/sec</a:t>
            </a:r>
            <a:endParaRPr lang="en-US" sz="2400" dirty="0"/>
          </a:p>
        </p:txBody>
      </p:sp>
    </p:spTree>
  </p:cSld>
  <p:clrMapOvr>
    <a:masterClrMapping/>
  </p:clrMapOvr>
  <mc:AlternateContent xmlns:mc="http://schemas.openxmlformats.org/markup-compatibility/2006" xmlns:p14="http://schemas.microsoft.com/office/powerpoint/2010/main">
    <mc:Choice Requires="p14">
      <p:transition spd="slow" p14:dur="2000" advTm="33869"/>
    </mc:Choice>
    <mc:Fallback xmlns="">
      <p:transition xmlns:p14="http://schemas.microsoft.com/office/powerpoint/2010/main" spd="slow" advTm="33869"/>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CS: Heatmap</a:t>
            </a:r>
          </a:p>
        </p:txBody>
      </p:sp>
      <p:sp>
        <p:nvSpPr>
          <p:cNvPr id="461" name="Shape 46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35</a:t>
            </a:fld>
            <a:endParaRPr lang="en"/>
          </a:p>
        </p:txBody>
      </p:sp>
      <p:sp>
        <p:nvSpPr>
          <p:cNvPr id="462" name="Shape 46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63" name="Shape 463" descr="cloudstore_heatmap_complete-1.png"/>
          <p:cNvPicPr preferRelativeResize="0"/>
          <p:nvPr/>
        </p:nvPicPr>
        <p:blipFill rotWithShape="1">
          <a:blip r:embed="rId4">
            <a:alphaModFix/>
          </a:blip>
          <a:srcRect t="8197" b="6325"/>
          <a:stretch/>
        </p:blipFill>
        <p:spPr>
          <a:xfrm>
            <a:off x="2147225" y="929050"/>
            <a:ext cx="4849548" cy="5861697"/>
          </a:xfrm>
          <a:prstGeom prst="rect">
            <a:avLst/>
          </a:prstGeom>
          <a:noFill/>
          <a:ln>
            <a:noFill/>
          </a:ln>
        </p:spPr>
      </p:pic>
      <p:sp>
        <p:nvSpPr>
          <p:cNvPr id="464" name="Shape 464"/>
          <p:cNvSpPr/>
          <p:nvPr/>
        </p:nvSpPr>
        <p:spPr>
          <a:xfrm>
            <a:off x="5183225" y="3966875"/>
            <a:ext cx="757800" cy="788400"/>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4004"/>
    </mc:Choice>
    <mc:Fallback xmlns="">
      <p:transition xmlns:p14="http://schemas.microsoft.com/office/powerpoint/2010/main" spd="slow" advTm="5400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Shape 46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a:t>
            </a:r>
            <a:r>
              <a:rPr lang="en" sz="2600">
                <a:solidFill>
                  <a:srgbClr val="CC0000"/>
                </a:solidFill>
              </a:rPr>
              <a:t>: There exist differences in correlation among the performance metrics from</a:t>
            </a:r>
          </a:p>
          <a:p>
            <a:pPr lvl="0">
              <a:spcBef>
                <a:spcPts val="0"/>
              </a:spcBef>
              <a:buClr>
                <a:schemeClr val="dk1"/>
              </a:buClr>
              <a:buSzPct val="42307"/>
              <a:buFont typeface="Arial"/>
              <a:buNone/>
            </a:pPr>
            <a:r>
              <a:rPr lang="en" sz="2600">
                <a:solidFill>
                  <a:srgbClr val="CC0000"/>
                </a:solidFill>
              </a:rPr>
              <a:t>virtual and physical environments.</a:t>
            </a:r>
          </a:p>
          <a:p>
            <a:pPr lvl="0" rtl="0">
              <a:spcBef>
                <a:spcPts val="0"/>
              </a:spcBef>
              <a:buNone/>
            </a:pPr>
            <a:endParaRPr sz="2600">
              <a:solidFill>
                <a:srgbClr val="CC0000"/>
              </a:solidFill>
            </a:endParaRPr>
          </a:p>
        </p:txBody>
      </p:sp>
      <p:sp>
        <p:nvSpPr>
          <p:cNvPr id="470" name="Shape 47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36</a:t>
            </a:fld>
            <a:endParaRPr lang="en"/>
          </a:p>
        </p:txBody>
      </p:sp>
      <p:sp>
        <p:nvSpPr>
          <p:cNvPr id="471" name="Shape 47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72" name="Shape 47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473" name="Shape 473" descr="cloudstore_heat-cropped-1.png"/>
          <p:cNvPicPr preferRelativeResize="0"/>
          <p:nvPr/>
        </p:nvPicPr>
        <p:blipFill>
          <a:blip r:embed="rId3">
            <a:alphaModFix/>
          </a:blip>
          <a:stretch>
            <a:fillRect/>
          </a:stretch>
        </p:blipFill>
        <p:spPr>
          <a:xfrm>
            <a:off x="0" y="1918552"/>
            <a:ext cx="9143999" cy="355874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Tm="24238"/>
    </mc:Choice>
    <mc:Fallback xmlns="">
      <p:transition xmlns:p14="http://schemas.microsoft.com/office/powerpoint/2010/main" spd="slow" advTm="24238"/>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Research Questions</a:t>
            </a:r>
          </a:p>
        </p:txBody>
      </p:sp>
      <p:sp>
        <p:nvSpPr>
          <p:cNvPr id="479" name="Shape 479"/>
          <p:cNvSpPr txBox="1">
            <a:spLocks noGrp="1"/>
          </p:cNvSpPr>
          <p:nvPr>
            <p:ph type="body" idx="1"/>
          </p:nvPr>
        </p:nvSpPr>
        <p:spPr>
          <a:xfrm>
            <a:off x="311700" y="1490603"/>
            <a:ext cx="8520600" cy="4921200"/>
          </a:xfrm>
          <a:prstGeom prst="rect">
            <a:avLst/>
          </a:prstGeom>
        </p:spPr>
        <p:txBody>
          <a:bodyPr lIns="91425" tIns="91425" rIns="91425" bIns="91425" anchor="t" anchorCtr="0">
            <a:noAutofit/>
          </a:bodyPr>
          <a:lstStyle/>
          <a:p>
            <a:pPr marL="457200" lvl="0" indent="-419100" rtl="0">
              <a:spcBef>
                <a:spcPts val="0"/>
              </a:spcBef>
              <a:buClr>
                <a:srgbClr val="D9D9D9"/>
              </a:buClr>
              <a:buSzPct val="100000"/>
            </a:pPr>
            <a:r>
              <a:rPr lang="en" sz="3000" b="1" dirty="0">
                <a:solidFill>
                  <a:srgbClr val="D9D9D9"/>
                </a:solidFill>
              </a:rPr>
              <a:t>RQ1:</a:t>
            </a:r>
            <a:r>
              <a:rPr lang="en" sz="3000" dirty="0">
                <a:solidFill>
                  <a:srgbClr val="D9D9D9"/>
                </a:solidFill>
              </a:rPr>
              <a:t> Are the trend and distribution of a single performance metric similar across environments?</a:t>
            </a:r>
          </a:p>
          <a:p>
            <a:pPr marL="457200" lvl="0" indent="-419100" rtl="0">
              <a:spcBef>
                <a:spcPts val="0"/>
              </a:spcBef>
              <a:buClr>
                <a:srgbClr val="D9D9D9"/>
              </a:buClr>
              <a:buSzPct val="100000"/>
            </a:pPr>
            <a:r>
              <a:rPr lang="en" sz="3000" b="1" dirty="0">
                <a:solidFill>
                  <a:srgbClr val="D9D9D9"/>
                </a:solidFill>
              </a:rPr>
              <a:t>RQ2: </a:t>
            </a:r>
            <a:r>
              <a:rPr lang="en" sz="3000" dirty="0">
                <a:solidFill>
                  <a:srgbClr val="D9D9D9"/>
                </a:solidFill>
              </a:rPr>
              <a:t>To what extent does the relationship between the performance metrics change across environments?</a:t>
            </a:r>
          </a:p>
          <a:p>
            <a:pPr marL="457200" lvl="0" indent="-419100"/>
            <a:r>
              <a:rPr lang="en" sz="3000" b="1" dirty="0"/>
              <a:t>RQ3:</a:t>
            </a:r>
            <a:r>
              <a:rPr lang="en" sz="3000" dirty="0"/>
              <a:t> </a:t>
            </a:r>
            <a:r>
              <a:rPr lang="en" sz="3000" dirty="0"/>
              <a:t>Can </a:t>
            </a:r>
            <a:r>
              <a:rPr lang="en" sz="3000" dirty="0">
                <a:solidFill>
                  <a:srgbClr val="FF0000"/>
                </a:solidFill>
              </a:rPr>
              <a:t>statistical performance models</a:t>
            </a:r>
            <a:r>
              <a:rPr lang="en" sz="3000" dirty="0"/>
              <a:t> be applied </a:t>
            </a:r>
            <a:r>
              <a:rPr lang="en" sz="3000" dirty="0">
                <a:solidFill>
                  <a:srgbClr val="FF0000"/>
                </a:solidFill>
              </a:rPr>
              <a:t>across virtual and physical environments</a:t>
            </a:r>
            <a:r>
              <a:rPr lang="en" sz="3000" dirty="0"/>
              <a:t>?</a:t>
            </a:r>
          </a:p>
          <a:p>
            <a:pPr lvl="0" rtl="0">
              <a:spcBef>
                <a:spcPts val="0"/>
              </a:spcBef>
              <a:buNone/>
            </a:pPr>
            <a:endParaRPr sz="3000" dirty="0"/>
          </a:p>
          <a:p>
            <a:pPr lvl="0" rtl="0">
              <a:spcBef>
                <a:spcPts val="0"/>
              </a:spcBef>
              <a:buNone/>
            </a:pPr>
            <a:endParaRPr dirty="0"/>
          </a:p>
        </p:txBody>
      </p:sp>
      <p:sp>
        <p:nvSpPr>
          <p:cNvPr id="480" name="Shape 48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37</a:t>
            </a:fld>
            <a:endParaRPr lang="en"/>
          </a:p>
        </p:txBody>
      </p:sp>
    </p:spTree>
  </p:cSld>
  <p:clrMapOvr>
    <a:masterClrMapping/>
  </p:clrMapOvr>
  <mc:AlternateContent xmlns:mc="http://schemas.openxmlformats.org/markup-compatibility/2006" xmlns:p14="http://schemas.microsoft.com/office/powerpoint/2010/main">
    <mc:Choice Requires="p14">
      <p:transition spd="slow" p14:dur="2000" advTm="11348"/>
    </mc:Choice>
    <mc:Fallback xmlns="">
      <p:transition xmlns:p14="http://schemas.microsoft.com/office/powerpoint/2010/main" spd="slow" advTm="11348"/>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38</a:t>
            </a:fld>
            <a:endParaRPr lang="en"/>
          </a:p>
        </p:txBody>
      </p:sp>
      <p:sp>
        <p:nvSpPr>
          <p:cNvPr id="486" name="Shape 486"/>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487" name="Shape 487"/>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488" name="Shape 488"/>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489" name="Shape 489"/>
          <p:cNvSpPr txBox="1"/>
          <p:nvPr/>
        </p:nvSpPr>
        <p:spPr>
          <a:xfrm>
            <a:off x="2946125" y="1900925"/>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0" name="Shape 490"/>
          <p:cNvSpPr txBox="1"/>
          <p:nvPr/>
        </p:nvSpPr>
        <p:spPr>
          <a:xfrm>
            <a:off x="2737900" y="3300250"/>
            <a:ext cx="2542800" cy="5562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1" name="Shape 491"/>
          <p:cNvSpPr txBox="1"/>
          <p:nvPr/>
        </p:nvSpPr>
        <p:spPr>
          <a:xfrm>
            <a:off x="1534175" y="4247625"/>
            <a:ext cx="1002300" cy="7095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
        <p:nvSpPr>
          <p:cNvPr id="492" name="Shape 492"/>
          <p:cNvSpPr/>
          <p:nvPr/>
        </p:nvSpPr>
        <p:spPr>
          <a:xfrm>
            <a:off x="4963175" y="3172275"/>
            <a:ext cx="2616000" cy="1234800"/>
          </a:xfrm>
          <a:prstGeom prst="wedgeRectCallout">
            <a:avLst>
              <a:gd name="adj1" fmla="val -56792"/>
              <a:gd name="adj2" fmla="val 72761"/>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Stepwise function</a:t>
            </a:r>
          </a:p>
        </p:txBody>
      </p:sp>
      <p:sp>
        <p:nvSpPr>
          <p:cNvPr id="493" name="Shape 493"/>
          <p:cNvSpPr/>
          <p:nvPr/>
        </p:nvSpPr>
        <p:spPr>
          <a:xfrm>
            <a:off x="2915325" y="2457125"/>
            <a:ext cx="4364100" cy="3001500"/>
          </a:xfrm>
          <a:prstGeom prst="wedgeRectCallout">
            <a:avLst>
              <a:gd name="adj1" fmla="val -57983"/>
              <a:gd name="adj2" fmla="val 18424"/>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Clr>
                <a:srgbClr val="000000"/>
              </a:buClr>
              <a:buSzPct val="100000"/>
            </a:pPr>
            <a:r>
              <a:rPr lang="en" sz="2400" dirty="0"/>
              <a:t>Data Cleanup:</a:t>
            </a:r>
          </a:p>
          <a:p>
            <a:pPr marL="914400" lvl="1" indent="-381000" rtl="0">
              <a:lnSpc>
                <a:spcPct val="115000"/>
              </a:lnSpc>
              <a:spcBef>
                <a:spcPts val="0"/>
              </a:spcBef>
              <a:spcAft>
                <a:spcPts val="1600"/>
              </a:spcAft>
              <a:buClr>
                <a:srgbClr val="000000"/>
              </a:buClr>
              <a:buSzPct val="100000"/>
              <a:buFont typeface="Arial"/>
              <a:buChar char="•"/>
            </a:pPr>
            <a:r>
              <a:rPr lang="en" sz="2400" dirty="0"/>
              <a:t>Constant metrics</a:t>
            </a:r>
          </a:p>
          <a:p>
            <a:pPr marL="914400" lvl="1" indent="-381000" rtl="0">
              <a:lnSpc>
                <a:spcPct val="115000"/>
              </a:lnSpc>
              <a:spcBef>
                <a:spcPts val="0"/>
              </a:spcBef>
              <a:spcAft>
                <a:spcPts val="1600"/>
              </a:spcAft>
              <a:buClr>
                <a:srgbClr val="000000"/>
              </a:buClr>
              <a:buSzPct val="100000"/>
              <a:buFont typeface="Arial"/>
              <a:buChar char="•"/>
            </a:pPr>
            <a:r>
              <a:rPr lang="en" sz="2400" dirty="0"/>
              <a:t>Multicollinear metrics</a:t>
            </a:r>
          </a:p>
          <a:p>
            <a:pPr marL="914400" lvl="1" indent="-381000" rtl="0">
              <a:lnSpc>
                <a:spcPct val="150000"/>
              </a:lnSpc>
              <a:spcBef>
                <a:spcPts val="0"/>
              </a:spcBef>
              <a:spcAft>
                <a:spcPts val="1600"/>
              </a:spcAft>
              <a:buClr>
                <a:srgbClr val="000000"/>
              </a:buClr>
              <a:buSzPct val="100000"/>
              <a:buFont typeface="Arial"/>
              <a:buChar char="•"/>
            </a:pPr>
            <a:r>
              <a:rPr lang="en" sz="2400" dirty="0"/>
              <a:t>Redundant metrics</a:t>
            </a:r>
          </a:p>
        </p:txBody>
      </p:sp>
      <p:sp>
        <p:nvSpPr>
          <p:cNvPr id="494" name="Shape 494"/>
          <p:cNvSpPr/>
          <p:nvPr/>
        </p:nvSpPr>
        <p:spPr>
          <a:xfrm>
            <a:off x="4351950" y="348400"/>
            <a:ext cx="4089000" cy="1515900"/>
          </a:xfrm>
          <a:prstGeom prst="wedgeRectCallout">
            <a:avLst>
              <a:gd name="adj1" fmla="val -46562"/>
              <a:gd name="adj2" fmla="val 64915"/>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457200" lvl="0" indent="-381000" rtl="0">
              <a:lnSpc>
                <a:spcPct val="115000"/>
              </a:lnSpc>
              <a:spcBef>
                <a:spcPts val="0"/>
              </a:spcBef>
              <a:spcAft>
                <a:spcPts val="1600"/>
              </a:spcAft>
              <a:buSzPct val="100000"/>
              <a:buChar char="●"/>
            </a:pPr>
            <a:r>
              <a:rPr lang="en" sz="2400"/>
              <a:t>Normalization by deviance</a:t>
            </a:r>
          </a:p>
          <a:p>
            <a:pPr marL="457200" lvl="0" indent="-381000" rtl="0">
              <a:lnSpc>
                <a:spcPct val="115000"/>
              </a:lnSpc>
              <a:spcBef>
                <a:spcPts val="0"/>
              </a:spcBef>
              <a:spcAft>
                <a:spcPts val="1600"/>
              </a:spcAft>
              <a:buSzPct val="100000"/>
              <a:buChar char="●"/>
            </a:pPr>
            <a:r>
              <a:rPr lang="en" sz="2400"/>
              <a:t>Normalization by load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9558"/>
    </mc:Choice>
    <mc:Fallback xmlns="">
      <p:transition xmlns:p14="http://schemas.microsoft.com/office/powerpoint/2010/main" spd="slow" advTm="1395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animEffect transition="in" filter="fade">
                                      <p:cBhvr>
                                        <p:cTn id="7" dur="1000"/>
                                        <p:tgtEl>
                                          <p:spTgt spid="4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10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493"/>
                                        </p:tgtEl>
                                      </p:cBhvr>
                                    </p:animEffect>
                                    <p:set>
                                      <p:cBhvr>
                                        <p:cTn id="17" dur="1" fill="hold">
                                          <p:stCondLst>
                                            <p:cond delay="1000"/>
                                          </p:stCondLst>
                                        </p:cTn>
                                        <p:tgtEl>
                                          <p:spTgt spid="49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2"/>
                                        </p:tgtEl>
                                        <p:attrNameLst>
                                          <p:attrName>style.visibility</p:attrName>
                                        </p:attrNameLst>
                                      </p:cBhvr>
                                      <p:to>
                                        <p:strVal val="visible"/>
                                      </p:to>
                                    </p:set>
                                    <p:animEffect transition="in" filter="fade">
                                      <p:cBhvr>
                                        <p:cTn id="22" dur="1000"/>
                                        <p:tgtEl>
                                          <p:spTgt spid="49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492"/>
                                        </p:tgtEl>
                                      </p:cBhvr>
                                    </p:animEffect>
                                    <p:set>
                                      <p:cBhvr>
                                        <p:cTn id="27" dur="1" fill="hold">
                                          <p:stCondLst>
                                            <p:cond delay="1000"/>
                                          </p:stCondLst>
                                        </p:cTn>
                                        <p:tgtEl>
                                          <p:spTgt spid="49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0"/>
                                        </p:tgtEl>
                                        <p:attrNameLst>
                                          <p:attrName>style.visibility</p:attrName>
                                        </p:attrNameLst>
                                      </p:cBhvr>
                                      <p:to>
                                        <p:strVal val="visible"/>
                                      </p:to>
                                    </p:set>
                                    <p:animEffect transition="in" filter="fade">
                                      <p:cBhvr>
                                        <p:cTn id="32" dur="1000"/>
                                        <p:tgtEl>
                                          <p:spTgt spid="49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9"/>
                                        </p:tgtEl>
                                        <p:attrNameLst>
                                          <p:attrName>style.visibility</p:attrName>
                                        </p:attrNameLst>
                                      </p:cBhvr>
                                      <p:to>
                                        <p:strVal val="visible"/>
                                      </p:to>
                                    </p:set>
                                    <p:animEffect transition="in" filter="fade">
                                      <p:cBhvr>
                                        <p:cTn id="37" dur="1000"/>
                                        <p:tgtEl>
                                          <p:spTgt spid="48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4"/>
                                        </p:tgtEl>
                                        <p:attrNameLst>
                                          <p:attrName>style.visibility</p:attrName>
                                        </p:attrNameLst>
                                      </p:cBhvr>
                                      <p:to>
                                        <p:strVal val="visible"/>
                                      </p:to>
                                    </p:set>
                                    <p:animEffect transition="in" filter="fade">
                                      <p:cBhvr>
                                        <p:cTn id="42" dur="1000"/>
                                        <p:tgtEl>
                                          <p:spTgt spid="49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494"/>
                                        </p:tgtEl>
                                      </p:cBhvr>
                                    </p:animEffect>
                                    <p:set>
                                      <p:cBhvr>
                                        <p:cTn id="47" dur="1" fill="hold">
                                          <p:stCondLst>
                                            <p:cond delay="1000"/>
                                          </p:stCondLst>
                                        </p:cTn>
                                        <p:tgtEl>
                                          <p:spTgt spid="4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Shape 51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39</a:t>
            </a:fld>
            <a:endParaRPr lang="en"/>
          </a:p>
        </p:txBody>
      </p:sp>
      <p:sp>
        <p:nvSpPr>
          <p:cNvPr id="511" name="Shape 51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12" name="Shape 512"/>
          <p:cNvSpPr txBox="1">
            <a:spLocks noGrp="1"/>
          </p:cNvSpPr>
          <p:nvPr>
            <p:ph type="title"/>
          </p:nvPr>
        </p:nvSpPr>
        <p:spPr>
          <a:xfrm>
            <a:off x="311700" y="247000"/>
            <a:ext cx="87093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4000">
                <a:solidFill>
                  <a:srgbClr val="CC0000"/>
                </a:solidFill>
              </a:rPr>
              <a:t>: Approach - Statistical modelling</a:t>
            </a:r>
          </a:p>
        </p:txBody>
      </p:sp>
      <p:pic>
        <p:nvPicPr>
          <p:cNvPr id="513" name="Shape 513"/>
          <p:cNvPicPr preferRelativeResize="0"/>
          <p:nvPr/>
        </p:nvPicPr>
        <p:blipFill>
          <a:blip r:embed="rId4">
            <a:alphaModFix/>
          </a:blip>
          <a:stretch>
            <a:fillRect/>
          </a:stretch>
        </p:blipFill>
        <p:spPr>
          <a:xfrm>
            <a:off x="0" y="1765470"/>
            <a:ext cx="9143999" cy="3327058"/>
          </a:xfrm>
          <a:prstGeom prst="rect">
            <a:avLst/>
          </a:prstGeom>
          <a:noFill/>
          <a:ln>
            <a:noFill/>
          </a:ln>
        </p:spPr>
      </p:pic>
      <p:sp>
        <p:nvSpPr>
          <p:cNvPr id="514" name="Shape 514"/>
          <p:cNvSpPr txBox="1"/>
          <p:nvPr/>
        </p:nvSpPr>
        <p:spPr>
          <a:xfrm>
            <a:off x="5238250" y="4125800"/>
            <a:ext cx="1320300" cy="764100"/>
          </a:xfrm>
          <a:prstGeom prst="rect">
            <a:avLst/>
          </a:prstGeom>
          <a:noFill/>
          <a:ln w="19050" cap="flat" cmpd="sng">
            <a:solidFill>
              <a:srgbClr val="FF0000"/>
            </a:solidFill>
            <a:prstDash val="solid"/>
            <a:round/>
            <a:headEnd type="none" w="med" len="med"/>
            <a:tailEnd type="none" w="med" len="med"/>
          </a:ln>
        </p:spPr>
        <p:txBody>
          <a:bodyPr lIns="91425" tIns="91425" rIns="91425" bIns="91425" anchor="t" anchorCtr="0">
            <a:noAutofit/>
          </a:bodyPr>
          <a:lstStyle/>
          <a:p>
            <a:pPr lvl="0" rtl="0">
              <a:spcBef>
                <a:spcPts val="0"/>
              </a:spcBef>
              <a:buNone/>
            </a:pP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393"/>
    </mc:Choice>
    <mc:Fallback xmlns="">
      <p:transition xmlns:p14="http://schemas.microsoft.com/office/powerpoint/2010/main" spd="slow" advTm="239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1000"/>
                                        <p:tgtEl>
                                          <p:spTgt spid="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3" name="Shape 6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
        <p:nvSpPr>
          <p:cNvPr id="4" name="TextBox 3"/>
          <p:cNvSpPr txBox="1"/>
          <p:nvPr/>
        </p:nvSpPr>
        <p:spPr>
          <a:xfrm>
            <a:off x="0" y="6562826"/>
            <a:ext cx="6242702" cy="307777"/>
          </a:xfrm>
          <a:prstGeom prst="rect">
            <a:avLst/>
          </a:prstGeom>
          <a:noFill/>
        </p:spPr>
        <p:txBody>
          <a:bodyPr wrap="none" rtlCol="0">
            <a:spAutoFit/>
          </a:bodyPr>
          <a:lstStyle/>
          <a:p>
            <a:r>
              <a:rPr lang="en-US" dirty="0"/>
              <a:t>http://</a:t>
            </a:r>
            <a:r>
              <a:rPr lang="en-US" dirty="0" err="1"/>
              <a:t>dailysignal.com</a:t>
            </a:r>
            <a:r>
              <a:rPr lang="en-US" dirty="0"/>
              <a:t>/</a:t>
            </a:r>
            <a:r>
              <a:rPr lang="en-US" dirty="0" err="1"/>
              <a:t>wp</a:t>
            </a:r>
            <a:r>
              <a:rPr lang="en-US" dirty="0"/>
              <a:t>-content/uploads/140918_HealthCare_Attkisson.jpg</a:t>
            </a:r>
          </a:p>
        </p:txBody>
      </p:sp>
      <p:pic>
        <p:nvPicPr>
          <p:cNvPr id="3" name="Picture 2" descr="140918_HealthCare_Attkiss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02" y="-1"/>
            <a:ext cx="9144000" cy="6366207"/>
          </a:xfrm>
          <a:prstGeom prst="rect">
            <a:avLst/>
          </a:prstGeom>
        </p:spPr>
      </p:pic>
      <p:sp>
        <p:nvSpPr>
          <p:cNvPr id="12" name="Shape 62"/>
          <p:cNvSpPr txBox="1">
            <a:spLocks noGrp="1"/>
          </p:cNvSpPr>
          <p:nvPr>
            <p:ph type="body" idx="1"/>
          </p:nvPr>
        </p:nvSpPr>
        <p:spPr>
          <a:xfrm>
            <a:off x="667935" y="325280"/>
            <a:ext cx="8021092" cy="1146228"/>
          </a:xfrm>
          <a:prstGeom prst="rect">
            <a:avLst/>
          </a:prstGeom>
          <a:solidFill>
            <a:schemeClr val="bg1">
              <a:lumMod val="65000"/>
            </a:schemeClr>
          </a:solidFill>
        </p:spPr>
        <p:txBody>
          <a:bodyPr lIns="91425" tIns="91425" rIns="91425" bIns="91425" anchor="t" anchorCtr="0">
            <a:noAutofit/>
          </a:bodyPr>
          <a:lstStyle/>
          <a:p>
            <a:r>
              <a:rPr lang="en" sz="3200" dirty="0" smtClean="0">
                <a:solidFill>
                  <a:srgbClr val="CC0000"/>
                </a:solidFill>
              </a:rPr>
              <a:t>Wh</a:t>
            </a:r>
            <a:r>
              <a:rPr lang="en-US" sz="3200" dirty="0" smtClean="0">
                <a:solidFill>
                  <a:srgbClr val="CC0000"/>
                </a:solidFill>
              </a:rPr>
              <a:t>y</a:t>
            </a:r>
            <a:r>
              <a:rPr lang="en" sz="3200" dirty="0" smtClean="0">
                <a:solidFill>
                  <a:srgbClr val="CC0000"/>
                </a:solidFill>
              </a:rPr>
              <a:t> </a:t>
            </a:r>
            <a:r>
              <a:rPr lang="en" sz="3200" dirty="0">
                <a:solidFill>
                  <a:srgbClr val="CC0000"/>
                </a:solidFill>
              </a:rPr>
              <a:t>are performance </a:t>
            </a:r>
            <a:r>
              <a:rPr lang="en" sz="3200" dirty="0" smtClean="0">
                <a:solidFill>
                  <a:srgbClr val="CC0000"/>
                </a:solidFill>
              </a:rPr>
              <a:t>tests</a:t>
            </a:r>
            <a:r>
              <a:rPr lang="en-US" sz="3200" dirty="0" smtClean="0">
                <a:solidFill>
                  <a:srgbClr val="CC0000"/>
                </a:solidFill>
              </a:rPr>
              <a:t> important</a:t>
            </a:r>
            <a:r>
              <a:rPr lang="en" sz="3200" dirty="0" smtClean="0">
                <a:solidFill>
                  <a:srgbClr val="CC0000"/>
                </a:solidFill>
              </a:rPr>
              <a:t>?</a:t>
            </a:r>
            <a:endParaRPr lang="en" sz="3000" dirty="0"/>
          </a:p>
        </p:txBody>
      </p:sp>
      <p:sp>
        <p:nvSpPr>
          <p:cNvPr id="13" name="Shape 62"/>
          <p:cNvSpPr txBox="1">
            <a:spLocks/>
          </p:cNvSpPr>
          <p:nvPr/>
        </p:nvSpPr>
        <p:spPr>
          <a:xfrm>
            <a:off x="667935" y="3885382"/>
            <a:ext cx="8021092" cy="1967174"/>
          </a:xfrm>
          <a:prstGeom prst="rect">
            <a:avLst/>
          </a:prstGeom>
          <a:solidFill>
            <a:schemeClr val="bg1">
              <a:lumMod val="65000"/>
            </a:schemeClr>
          </a:solid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dk2"/>
              </a:buClr>
              <a:buSzPct val="100000"/>
              <a:buNone/>
              <a:defRPr sz="1800" b="0" i="0" u="none" strike="noStrike" cap="none">
                <a:solidFill>
                  <a:schemeClr val="dk2"/>
                </a:solidFill>
                <a:latin typeface="Arial"/>
                <a:ea typeface="Arial"/>
                <a:cs typeface="Arial"/>
                <a:sym typeface="Arial"/>
              </a:defRPr>
            </a:lvl1pPr>
            <a:lvl2pPr marR="0" lvl="1"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2pPr>
            <a:lvl3pPr marR="0" lvl="2"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3pPr>
            <a:lvl4pPr marR="0" lvl="3"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4pPr>
            <a:lvl5pPr marR="0" lvl="4"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5pPr>
            <a:lvl6pPr marR="0" lvl="5"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6pPr>
            <a:lvl7pPr marR="0" lvl="6"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7pPr>
            <a:lvl8pPr marR="0" lvl="7"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8pPr>
            <a:lvl9pPr marR="0" lvl="8" algn="l" rtl="0">
              <a:lnSpc>
                <a:spcPct val="115000"/>
              </a:lnSpc>
              <a:spcBef>
                <a:spcPts val="0"/>
              </a:spcBef>
              <a:spcAft>
                <a:spcPts val="1600"/>
              </a:spcAft>
              <a:buClr>
                <a:schemeClr val="dk2"/>
              </a:buClr>
              <a:buNone/>
              <a:defRPr sz="1400" b="0" i="0" u="none" strike="noStrike" cap="none">
                <a:solidFill>
                  <a:schemeClr val="dk2"/>
                </a:solidFill>
                <a:latin typeface="Arial"/>
                <a:ea typeface="Arial"/>
                <a:cs typeface="Arial"/>
                <a:sym typeface="Arial"/>
              </a:defRPr>
            </a:lvl9pPr>
          </a:lstStyle>
          <a:p>
            <a:r>
              <a:rPr lang="en-US" sz="3200" dirty="0" err="1" smtClean="0"/>
              <a:t>Healthcare.gov</a:t>
            </a:r>
            <a:r>
              <a:rPr lang="en-US" sz="3200" dirty="0" smtClean="0"/>
              <a:t> failed to rollout successfully because of lack of performance testing</a:t>
            </a:r>
            <a:endParaRPr lang="en" sz="3000" dirty="0"/>
          </a:p>
        </p:txBody>
      </p:sp>
    </p:spTree>
    <p:extLst>
      <p:ext uri="{BB962C8B-B14F-4D97-AF65-F5344CB8AC3E}">
        <p14:creationId xmlns:p14="http://schemas.microsoft.com/office/powerpoint/2010/main" val="1003151393"/>
      </p:ext>
    </p:extLst>
  </p:cSld>
  <p:clrMapOvr>
    <a:masterClrMapping/>
  </p:clrMapOvr>
  <mc:AlternateContent xmlns:mc="http://schemas.openxmlformats.org/markup-compatibility/2006" xmlns:p14="http://schemas.microsoft.com/office/powerpoint/2010/main">
    <mc:Choice Requires="p14">
      <p:transition spd="slow" p14:dur="2000" advTm="3234"/>
    </mc:Choice>
    <mc:Fallback xmlns="">
      <p:transition xmlns:p14="http://schemas.microsoft.com/office/powerpoint/2010/main" spd="slow" advTm="3234"/>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
        <p:nvSpPr>
          <p:cNvPr id="500" name="Shape 50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40</a:t>
            </a:fld>
            <a:endParaRPr lang="en"/>
          </a:p>
        </p:txBody>
      </p:sp>
      <p:sp>
        <p:nvSpPr>
          <p:cNvPr id="501" name="Shape 50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02" name="Shape 502"/>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03" name="Shape 503"/>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pPr>
            <a:r>
              <a:rPr lang="en" sz="3000" dirty="0"/>
              <a:t>Two types of model verification:</a:t>
            </a:r>
          </a:p>
          <a:p>
            <a:pPr marL="552450" marR="0" lvl="0" indent="-514350" algn="l" rtl="0">
              <a:lnSpc>
                <a:spcPct val="115000"/>
              </a:lnSpc>
              <a:spcBef>
                <a:spcPts val="0"/>
              </a:spcBef>
              <a:spcAft>
                <a:spcPts val="1600"/>
              </a:spcAft>
              <a:buSzPct val="100000"/>
              <a:buFont typeface="+mj-lt"/>
              <a:buAutoNum type="arabicPeriod"/>
            </a:pPr>
            <a:r>
              <a:rPr lang="en" sz="3000" dirty="0"/>
              <a:t>Internal Validation</a:t>
            </a:r>
          </a:p>
          <a:p>
            <a:pPr marL="552450" indent="-514350">
              <a:buFont typeface="+mj-lt"/>
              <a:buAutoNum type="arabicPeriod"/>
            </a:pPr>
            <a:r>
              <a:rPr lang="en" sz="3000" dirty="0"/>
              <a:t>External Validation after:</a:t>
            </a:r>
          </a:p>
          <a:p>
            <a:pPr marL="952500" lvl="1" indent="-457200">
              <a:buSzPct val="100000"/>
              <a:buFont typeface="Arial"/>
              <a:buChar char="•"/>
            </a:pPr>
            <a:r>
              <a:rPr lang="en" sz="3000" dirty="0" smtClean="0"/>
              <a:t>We </a:t>
            </a:r>
            <a:r>
              <a:rPr lang="en" sz="3000" dirty="0"/>
              <a:t>normalize by deviance</a:t>
            </a:r>
          </a:p>
          <a:p>
            <a:pPr marL="952500" lvl="1" indent="-457200">
              <a:buSzPct val="100000"/>
              <a:buFont typeface="Arial"/>
              <a:buChar char="•"/>
            </a:pPr>
            <a:r>
              <a:rPr lang="en" sz="3000" dirty="0"/>
              <a:t>We normalize by load</a:t>
            </a:r>
          </a:p>
        </p:txBody>
      </p:sp>
      <p:pic>
        <p:nvPicPr>
          <p:cNvPr id="504" name="Shape 504"/>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05" name="Shape 505"/>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advTm="60152"/>
    </mc:Choice>
    <mc:Fallback xmlns="">
      <p:transition xmlns:p14="http://schemas.microsoft.com/office/powerpoint/2010/main" spd="slow" advTm="60152"/>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Shape 51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41</a:t>
            </a:fld>
            <a:endParaRPr lang="en"/>
          </a:p>
        </p:txBody>
      </p:sp>
      <p:sp>
        <p:nvSpPr>
          <p:cNvPr id="520" name="Shape 52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21" name="Shape 521"/>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22" name="Shape 522"/>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0" marR="0" lvl="0" indent="0" algn="l" rtl="0">
              <a:lnSpc>
                <a:spcPct val="115000"/>
              </a:lnSpc>
              <a:spcBef>
                <a:spcPts val="0"/>
              </a:spcBef>
              <a:spcAft>
                <a:spcPts val="1600"/>
              </a:spcAft>
              <a:buNone/>
            </a:pPr>
            <a:endParaRPr sz="3000" dirty="0">
              <a:solidFill>
                <a:srgbClr val="EFEFEF"/>
              </a:solidFill>
            </a:endParaRPr>
          </a:p>
        </p:txBody>
      </p:sp>
      <p:pic>
        <p:nvPicPr>
          <p:cNvPr id="523" name="Shape 523"/>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24" name="Shape 524"/>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25" name="Shape 525" descr="CodeCogsEqn.png"/>
          <p:cNvPicPr preferRelativeResize="0"/>
          <p:nvPr/>
        </p:nvPicPr>
        <p:blipFill>
          <a:blip r:embed="rId4">
            <a:alphaModFix/>
          </a:blip>
          <a:stretch>
            <a:fillRect/>
          </a:stretch>
        </p:blipFill>
        <p:spPr>
          <a:xfrm>
            <a:off x="2485475" y="4733512"/>
            <a:ext cx="4038600" cy="923925"/>
          </a:xfrm>
          <a:prstGeom prst="rect">
            <a:avLst/>
          </a:prstGeom>
          <a:noFill/>
          <a:ln>
            <a:noFill/>
          </a:ln>
        </p:spPr>
      </p:pic>
      <p:sp>
        <p:nvSpPr>
          <p:cNvPr id="526" name="Shape 52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8629"/>
    </mc:Choice>
    <mc:Fallback xmlns="">
      <p:transition xmlns:p14="http://schemas.microsoft.com/office/powerpoint/2010/main" spd="slow" advTm="8629"/>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Shape 531"/>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42</a:t>
            </a:fld>
            <a:endParaRPr lang="en"/>
          </a:p>
        </p:txBody>
      </p:sp>
      <p:sp>
        <p:nvSpPr>
          <p:cNvPr id="532" name="Shape 532"/>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533" name="Shape 533"/>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534" name="Shape 534"/>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endParaRPr sz="3000" dirty="0"/>
          </a:p>
          <a:p>
            <a:pPr marL="457200" marR="0" lvl="0" indent="-419100" algn="l" rtl="0">
              <a:lnSpc>
                <a:spcPct val="115000"/>
              </a:lnSpc>
              <a:spcBef>
                <a:spcPts val="0"/>
              </a:spcBef>
              <a:spcAft>
                <a:spcPts val="1600"/>
              </a:spcAft>
              <a:buSzPct val="100000"/>
            </a:pPr>
            <a:r>
              <a:rPr lang="en" sz="3000" dirty="0"/>
              <a:t>External Validation</a:t>
            </a:r>
          </a:p>
          <a:p>
            <a:pPr marL="952500" marR="0" lvl="1" indent="-457200" algn="l" rtl="0">
              <a:lnSpc>
                <a:spcPct val="115000"/>
              </a:lnSpc>
              <a:spcBef>
                <a:spcPts val="0"/>
              </a:spcBef>
              <a:spcAft>
                <a:spcPts val="1600"/>
              </a:spcAft>
              <a:buSzPct val="100000"/>
              <a:buFont typeface="Arial"/>
              <a:buChar char="•"/>
            </a:pPr>
            <a:r>
              <a:rPr lang="en" sz="3000" dirty="0"/>
              <a:t>Normalization by deviance</a:t>
            </a:r>
          </a:p>
          <a:p>
            <a:pPr marL="952500" marR="0" lvl="1" indent="-457200" algn="l" rtl="0">
              <a:lnSpc>
                <a:spcPct val="115000"/>
              </a:lnSpc>
              <a:spcBef>
                <a:spcPts val="0"/>
              </a:spcBef>
              <a:spcAft>
                <a:spcPts val="1600"/>
              </a:spcAft>
              <a:buSzPct val="100000"/>
              <a:buFont typeface="Arial"/>
              <a:buChar char="•"/>
            </a:pPr>
            <a:r>
              <a:rPr lang="en" sz="3000" dirty="0"/>
              <a:t>Followed by a min-max normalization to avoid calculation errors for negative values.</a:t>
            </a:r>
          </a:p>
          <a:p>
            <a:pPr marL="0" marR="0" lvl="0" indent="0" algn="l" rtl="0">
              <a:lnSpc>
                <a:spcPct val="115000"/>
              </a:lnSpc>
              <a:spcBef>
                <a:spcPts val="0"/>
              </a:spcBef>
              <a:spcAft>
                <a:spcPts val="1600"/>
              </a:spcAft>
              <a:buNone/>
            </a:pPr>
            <a:endParaRPr sz="3000" dirty="0">
              <a:solidFill>
                <a:srgbClr val="EFEFEF"/>
              </a:solidFill>
            </a:endParaRPr>
          </a:p>
        </p:txBody>
      </p:sp>
      <p:pic>
        <p:nvPicPr>
          <p:cNvPr id="535" name="Shape 535"/>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536" name="Shape 536"/>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b="1">
                <a:solidFill>
                  <a:srgbClr val="CC0000"/>
                </a:solidFill>
              </a:rPr>
              <a:t>RQ3</a:t>
            </a:r>
            <a:r>
              <a:rPr lang="en" sz="3800">
                <a:solidFill>
                  <a:srgbClr val="CC0000"/>
                </a:solidFill>
              </a:rPr>
              <a:t>: Model Verification</a:t>
            </a:r>
          </a:p>
        </p:txBody>
      </p:sp>
    </p:spTree>
  </p:cSld>
  <p:clrMapOvr>
    <a:masterClrMapping/>
  </p:clrMapOvr>
  <mc:AlternateContent xmlns:mc="http://schemas.openxmlformats.org/markup-compatibility/2006" xmlns:p14="http://schemas.microsoft.com/office/powerpoint/2010/main">
    <mc:Choice Requires="p14">
      <p:transition spd="slow" p14:dur="2000" advTm="1973"/>
    </mc:Choice>
    <mc:Fallback xmlns="">
      <p:transition xmlns:p14="http://schemas.microsoft.com/office/powerpoint/2010/main" spd="slow" advTm="1973"/>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Shape 54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43</a:t>
            </a:fld>
            <a:endParaRPr lang="en"/>
          </a:p>
        </p:txBody>
      </p:sp>
      <p:sp>
        <p:nvSpPr>
          <p:cNvPr id="544" name="Shape 544"/>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 DS2: </a:t>
            </a:r>
            <a:r>
              <a:rPr lang="en" sz="2400">
                <a:solidFill>
                  <a:srgbClr val="CC0000"/>
                </a:solidFill>
              </a:rPr>
              <a:t>We find that the statistical models built by performance testing results</a:t>
            </a:r>
          </a:p>
          <a:p>
            <a:pPr lvl="0" rtl="0">
              <a:spcBef>
                <a:spcPts val="0"/>
              </a:spcBef>
              <a:buNone/>
            </a:pPr>
            <a:r>
              <a:rPr lang="en" sz="2400">
                <a:solidFill>
                  <a:srgbClr val="CC0000"/>
                </a:solidFill>
              </a:rPr>
              <a:t>in an environment cannot advocate for the other environment due to discrepancies</a:t>
            </a:r>
          </a:p>
          <a:p>
            <a:pPr lvl="0" rtl="0">
              <a:spcBef>
                <a:spcPts val="0"/>
              </a:spcBef>
              <a:buNone/>
            </a:pPr>
            <a:r>
              <a:rPr lang="en" sz="2400">
                <a:solidFill>
                  <a:srgbClr val="CC0000"/>
                </a:solidFill>
              </a:rPr>
              <a:t>present.</a:t>
            </a:r>
          </a:p>
          <a:p>
            <a:pPr lvl="0" rtl="0">
              <a:spcBef>
                <a:spcPts val="0"/>
              </a:spcBef>
              <a:buNone/>
            </a:pPr>
            <a:endParaRPr sz="3800">
              <a:solidFill>
                <a:srgbClr val="CC0000"/>
              </a:solidFill>
            </a:endParaRPr>
          </a:p>
          <a:p>
            <a:pPr lvl="0" rtl="0">
              <a:spcBef>
                <a:spcPts val="0"/>
              </a:spcBef>
              <a:buNone/>
            </a:pPr>
            <a:endParaRPr sz="3800">
              <a:solidFill>
                <a:srgbClr val="CC0000"/>
              </a:solidFill>
            </a:endParaRPr>
          </a:p>
        </p:txBody>
      </p:sp>
      <p:graphicFrame>
        <p:nvGraphicFramePr>
          <p:cNvPr id="5" name="Chart 4"/>
          <p:cNvGraphicFramePr/>
          <p:nvPr>
            <p:extLst>
              <p:ext uri="{D42A27DB-BD31-4B8C-83A1-F6EECF244321}">
                <p14:modId xmlns:p14="http://schemas.microsoft.com/office/powerpoint/2010/main" val="1320420973"/>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64"/>
    </mc:Choice>
    <mc:Fallback xmlns="">
      <p:transition xmlns:p14="http://schemas.microsoft.com/office/powerpoint/2010/main" spd="slow" advTm="364"/>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Shape 54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44</a:t>
            </a:fld>
            <a:endParaRPr lang="en"/>
          </a:p>
        </p:txBody>
      </p:sp>
      <p:sp>
        <p:nvSpPr>
          <p:cNvPr id="551" name="Shape 551"/>
          <p:cNvSpPr txBox="1">
            <a:spLocks noGrp="1"/>
          </p:cNvSpPr>
          <p:nvPr>
            <p:ph type="title"/>
          </p:nvPr>
        </p:nvSpPr>
        <p:spPr>
          <a:xfrm>
            <a:off x="311700" y="247000"/>
            <a:ext cx="8520600" cy="2301900"/>
          </a:xfrm>
          <a:prstGeom prst="rect">
            <a:avLst/>
          </a:prstGeom>
        </p:spPr>
        <p:txBody>
          <a:bodyPr lIns="91425" tIns="91425" rIns="91425" bIns="91425" anchor="t" anchorCtr="0">
            <a:noAutofit/>
          </a:bodyPr>
          <a:lstStyle/>
          <a:p>
            <a:pPr lvl="0" rtl="0">
              <a:spcBef>
                <a:spcPts val="0"/>
              </a:spcBef>
              <a:buNone/>
            </a:pPr>
            <a:r>
              <a:rPr lang="en" sz="3800" dirty="0">
                <a:solidFill>
                  <a:srgbClr val="CC0000"/>
                </a:solidFill>
              </a:rPr>
              <a:t>Discrepancy - CS: </a:t>
            </a:r>
            <a:r>
              <a:rPr lang="en" sz="2400" dirty="0">
                <a:solidFill>
                  <a:srgbClr val="CC0000"/>
                </a:solidFill>
              </a:rPr>
              <a:t>We find that the statistical models built by performance testing results</a:t>
            </a:r>
          </a:p>
          <a:p>
            <a:pPr lvl="0" rtl="0">
              <a:spcBef>
                <a:spcPts val="0"/>
              </a:spcBef>
              <a:buNone/>
            </a:pPr>
            <a:r>
              <a:rPr lang="en" sz="2400" dirty="0">
                <a:solidFill>
                  <a:srgbClr val="CC0000"/>
                </a:solidFill>
              </a:rPr>
              <a:t>in an environment cannot advocate for the other environment due to discrepancies</a:t>
            </a:r>
          </a:p>
          <a:p>
            <a:pPr lvl="0" rtl="0">
              <a:spcBef>
                <a:spcPts val="0"/>
              </a:spcBef>
              <a:buNone/>
            </a:pPr>
            <a:r>
              <a:rPr lang="en" sz="2400" dirty="0">
                <a:solidFill>
                  <a:srgbClr val="CC0000"/>
                </a:solidFill>
              </a:rPr>
              <a:t>present.</a:t>
            </a:r>
          </a:p>
          <a:p>
            <a:pPr lvl="0" rtl="0">
              <a:spcBef>
                <a:spcPts val="0"/>
              </a:spcBef>
              <a:buNone/>
            </a:pPr>
            <a:endParaRPr sz="3800" dirty="0">
              <a:solidFill>
                <a:srgbClr val="CC0000"/>
              </a:solidFill>
            </a:endParaRPr>
          </a:p>
          <a:p>
            <a:pPr lvl="0" rtl="0">
              <a:spcBef>
                <a:spcPts val="0"/>
              </a:spcBef>
              <a:buNone/>
            </a:pPr>
            <a:endParaRPr sz="3800" dirty="0">
              <a:solidFill>
                <a:srgbClr val="CC0000"/>
              </a:solidFill>
            </a:endParaRPr>
          </a:p>
        </p:txBody>
      </p:sp>
      <p:graphicFrame>
        <p:nvGraphicFramePr>
          <p:cNvPr id="5" name="Chart 4"/>
          <p:cNvGraphicFramePr/>
          <p:nvPr>
            <p:extLst>
              <p:ext uri="{D42A27DB-BD31-4B8C-83A1-F6EECF244321}">
                <p14:modId xmlns:p14="http://schemas.microsoft.com/office/powerpoint/2010/main" val="4149913692"/>
              </p:ext>
            </p:extLst>
          </p:nvPr>
        </p:nvGraphicFramePr>
        <p:xfrm>
          <a:off x="311700" y="2310224"/>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Examining the impact from other factors on our results</a:t>
            </a:r>
          </a:p>
        </p:txBody>
      </p:sp>
      <p:sp>
        <p:nvSpPr>
          <p:cNvPr id="557" name="Shape 557"/>
          <p:cNvSpPr txBox="1">
            <a:spLocks noGrp="1"/>
          </p:cNvSpPr>
          <p:nvPr>
            <p:ph type="body" idx="1"/>
          </p:nvPr>
        </p:nvSpPr>
        <p:spPr>
          <a:xfrm>
            <a:off x="311700" y="2495549"/>
            <a:ext cx="8520600" cy="1866900"/>
          </a:xfrm>
          <a:prstGeom prst="rect">
            <a:avLst/>
          </a:prstGeom>
        </p:spPr>
        <p:txBody>
          <a:bodyPr lIns="91425" tIns="91425" rIns="91425" bIns="91425" anchor="t" anchorCtr="0">
            <a:noAutofit/>
          </a:bodyPr>
          <a:lstStyle/>
          <a:p>
            <a:pPr marL="457200" lvl="0" indent="-419100" rtl="0">
              <a:spcBef>
                <a:spcPts val="0"/>
              </a:spcBef>
              <a:buSzPct val="100000"/>
              <a:buAutoNum type="arabicPeriod"/>
            </a:pPr>
            <a:r>
              <a:rPr lang="en" sz="3000"/>
              <a:t>Instability of the virtual environment</a:t>
            </a:r>
          </a:p>
          <a:p>
            <a:pPr marL="457200" lvl="0" indent="-419100" rtl="0">
              <a:spcBef>
                <a:spcPts val="0"/>
              </a:spcBef>
              <a:buSzPct val="100000"/>
              <a:buAutoNum type="arabicPeriod"/>
            </a:pPr>
            <a:r>
              <a:rPr lang="en" sz="3000"/>
              <a:t>Impact of the specific virtual machine software</a:t>
            </a:r>
          </a:p>
          <a:p>
            <a:pPr marL="457200" lvl="0" indent="-419100" rtl="0">
              <a:spcBef>
                <a:spcPts val="0"/>
              </a:spcBef>
              <a:buSzPct val="100000"/>
              <a:buAutoNum type="arabicPeriod"/>
            </a:pPr>
            <a:r>
              <a:rPr lang="en" sz="3000"/>
              <a:t>Impact of allocated resources</a:t>
            </a:r>
          </a:p>
        </p:txBody>
      </p:sp>
      <p:sp>
        <p:nvSpPr>
          <p:cNvPr id="558" name="Shape 5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45</a:t>
            </a:fld>
            <a:endParaRPr lang="en"/>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Shape 563"/>
          <p:cNvSpPr txBox="1">
            <a:spLocks noGrp="1"/>
          </p:cNvSpPr>
          <p:nvPr>
            <p:ph type="title"/>
          </p:nvPr>
        </p:nvSpPr>
        <p:spPr>
          <a:xfrm>
            <a:off x="311700" y="247000"/>
            <a:ext cx="8679600" cy="1761900"/>
          </a:xfrm>
          <a:prstGeom prst="rect">
            <a:avLst/>
          </a:prstGeom>
        </p:spPr>
        <p:txBody>
          <a:bodyPr lIns="91425" tIns="91425" rIns="91425" bIns="91425" anchor="t" anchorCtr="0">
            <a:noAutofit/>
          </a:bodyPr>
          <a:lstStyle/>
          <a:p>
            <a:pPr marL="457200" lvl="0" indent="-482600" rtl="0">
              <a:spcBef>
                <a:spcPts val="0"/>
              </a:spcBef>
              <a:buClr>
                <a:srgbClr val="CC0000"/>
              </a:buClr>
              <a:buSzPct val="100000"/>
              <a:buAutoNum type="arabicPeriod"/>
            </a:pPr>
            <a:r>
              <a:rPr lang="en" sz="4000">
                <a:solidFill>
                  <a:srgbClr val="CC0000"/>
                </a:solidFill>
              </a:rPr>
              <a:t>Instability of the virtual environment</a:t>
            </a:r>
          </a:p>
        </p:txBody>
      </p:sp>
      <p:sp>
        <p:nvSpPr>
          <p:cNvPr id="564" name="Shape 56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46</a:t>
            </a:fld>
            <a:endParaRPr lang="en"/>
          </a:p>
        </p:txBody>
      </p:sp>
      <p:pic>
        <p:nvPicPr>
          <p:cNvPr id="565" name="Shape 565"/>
          <p:cNvPicPr preferRelativeResize="0"/>
          <p:nvPr/>
        </p:nvPicPr>
        <p:blipFill>
          <a:blip r:embed="rId3">
            <a:alphaModFix/>
          </a:blip>
          <a:stretch>
            <a:fillRect/>
          </a:stretch>
        </p:blipFill>
        <p:spPr>
          <a:xfrm>
            <a:off x="995900" y="2795587"/>
            <a:ext cx="1257300" cy="1266825"/>
          </a:xfrm>
          <a:prstGeom prst="rect">
            <a:avLst/>
          </a:prstGeom>
          <a:noFill/>
          <a:ln>
            <a:noFill/>
          </a:ln>
        </p:spPr>
      </p:pic>
      <p:sp>
        <p:nvSpPr>
          <p:cNvPr id="566" name="Shape 566"/>
          <p:cNvSpPr txBox="1"/>
          <p:nvPr/>
        </p:nvSpPr>
        <p:spPr>
          <a:xfrm>
            <a:off x="520700" y="4229700"/>
            <a:ext cx="2207700" cy="495000"/>
          </a:xfrm>
          <a:prstGeom prst="rect">
            <a:avLst/>
          </a:prstGeom>
          <a:noFill/>
          <a:ln>
            <a:noFill/>
          </a:ln>
        </p:spPr>
        <p:txBody>
          <a:bodyPr lIns="91425" tIns="91425" rIns="91425" bIns="91425" anchor="t" anchorCtr="0">
            <a:noAutofit/>
          </a:bodyPr>
          <a:lstStyle/>
          <a:p>
            <a:pPr lvl="0">
              <a:spcBef>
                <a:spcPts val="0"/>
              </a:spcBef>
              <a:buNone/>
            </a:pPr>
            <a:r>
              <a:rPr lang="en" sz="2800">
                <a:solidFill>
                  <a:schemeClr val="dk2"/>
                </a:solidFill>
              </a:rPr>
              <a:t>Repeat tests</a:t>
            </a:r>
          </a:p>
        </p:txBody>
      </p:sp>
      <p:pic>
        <p:nvPicPr>
          <p:cNvPr id="567" name="Shape 567"/>
          <p:cNvPicPr preferRelativeResize="0"/>
          <p:nvPr/>
        </p:nvPicPr>
        <p:blipFill>
          <a:blip r:embed="rId4">
            <a:alphaModFix/>
          </a:blip>
          <a:stretch>
            <a:fillRect/>
          </a:stretch>
        </p:blipFill>
        <p:spPr>
          <a:xfrm>
            <a:off x="4062050" y="2900362"/>
            <a:ext cx="1128552" cy="1057275"/>
          </a:xfrm>
          <a:prstGeom prst="rect">
            <a:avLst/>
          </a:prstGeom>
          <a:noFill/>
          <a:ln>
            <a:noFill/>
          </a:ln>
        </p:spPr>
      </p:pic>
      <p:sp>
        <p:nvSpPr>
          <p:cNvPr id="568" name="Shape 568"/>
          <p:cNvSpPr txBox="1"/>
          <p:nvPr/>
        </p:nvSpPr>
        <p:spPr>
          <a:xfrm>
            <a:off x="3522475" y="4229700"/>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569" name="Shape 569"/>
          <p:cNvPicPr preferRelativeResize="0"/>
          <p:nvPr/>
        </p:nvPicPr>
        <p:blipFill>
          <a:blip r:embed="rId5">
            <a:alphaModFix/>
          </a:blip>
          <a:stretch>
            <a:fillRect/>
          </a:stretch>
        </p:blipFill>
        <p:spPr>
          <a:xfrm>
            <a:off x="6999450" y="2671775"/>
            <a:ext cx="1400175" cy="1390650"/>
          </a:xfrm>
          <a:prstGeom prst="rect">
            <a:avLst/>
          </a:prstGeom>
          <a:noFill/>
          <a:ln>
            <a:noFill/>
          </a:ln>
        </p:spPr>
      </p:pic>
      <p:sp>
        <p:nvSpPr>
          <p:cNvPr id="570" name="Shape 570"/>
          <p:cNvSpPr txBox="1"/>
          <p:nvPr/>
        </p:nvSpPr>
        <p:spPr>
          <a:xfrm>
            <a:off x="6749438" y="4229700"/>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571" name="Shape 571"/>
          <p:cNvSpPr/>
          <p:nvPr/>
        </p:nvSpPr>
        <p:spPr>
          <a:xfrm>
            <a:off x="246325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72" name="Shape 572"/>
          <p:cNvSpPr/>
          <p:nvPr/>
        </p:nvSpPr>
        <p:spPr>
          <a:xfrm>
            <a:off x="5615800" y="3141725"/>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txBox="1">
            <a:spLocks noGrp="1"/>
          </p:cNvSpPr>
          <p:nvPr>
            <p:ph type="title"/>
          </p:nvPr>
        </p:nvSpPr>
        <p:spPr>
          <a:xfrm>
            <a:off x="387900" y="170800"/>
            <a:ext cx="8679600" cy="1320600"/>
          </a:xfrm>
          <a:prstGeom prst="rect">
            <a:avLst/>
          </a:prstGeom>
        </p:spPr>
        <p:txBody>
          <a:bodyPr lIns="91425" tIns="91425" rIns="91425" bIns="91425" anchor="t" anchorCtr="0">
            <a:noAutofit/>
          </a:bodyPr>
          <a:lstStyle/>
          <a:p>
            <a:pPr marL="457200" lvl="0" indent="-431800" rtl="0">
              <a:spcBef>
                <a:spcPts val="0"/>
              </a:spcBef>
              <a:buClr>
                <a:srgbClr val="CC0000"/>
              </a:buClr>
              <a:buSzPct val="100000"/>
              <a:buAutoNum type="arabicPeriod"/>
            </a:pPr>
            <a:r>
              <a:rPr lang="en" sz="3200">
                <a:solidFill>
                  <a:srgbClr val="CC0000"/>
                </a:solidFill>
              </a:rPr>
              <a:t>Performance testing results from the virtual environments are stable.</a:t>
            </a:r>
          </a:p>
        </p:txBody>
      </p:sp>
      <p:sp>
        <p:nvSpPr>
          <p:cNvPr id="578" name="Shape 57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47</a:t>
            </a:fld>
            <a:endParaRPr lang="en"/>
          </a:p>
        </p:txBody>
      </p:sp>
      <p:graphicFrame>
        <p:nvGraphicFramePr>
          <p:cNvPr id="5" name="Chart 4"/>
          <p:cNvGraphicFramePr/>
          <p:nvPr>
            <p:extLst>
              <p:ext uri="{D42A27DB-BD31-4B8C-83A1-F6EECF244321}">
                <p14:modId xmlns:p14="http://schemas.microsoft.com/office/powerpoint/2010/main" val="4031979721"/>
              </p:ext>
            </p:extLst>
          </p:nvPr>
        </p:nvGraphicFramePr>
        <p:xfrm>
          <a:off x="311700" y="1881838"/>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Shape 584"/>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48</a:t>
            </a:fld>
            <a:endParaRPr lang="en"/>
          </a:p>
        </p:txBody>
      </p:sp>
      <p:sp>
        <p:nvSpPr>
          <p:cNvPr id="585" name="Shape 585"/>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2. Impact of the specific virtual machine software</a:t>
            </a:r>
          </a:p>
        </p:txBody>
      </p:sp>
      <p:pic>
        <p:nvPicPr>
          <p:cNvPr id="586" name="Shape 586"/>
          <p:cNvPicPr preferRelativeResize="0"/>
          <p:nvPr/>
        </p:nvPicPr>
        <p:blipFill>
          <a:blip r:embed="rId3">
            <a:alphaModFix/>
          </a:blip>
          <a:stretch>
            <a:fillRect/>
          </a:stretch>
        </p:blipFill>
        <p:spPr>
          <a:xfrm>
            <a:off x="3801649" y="2723201"/>
            <a:ext cx="1391338" cy="1303449"/>
          </a:xfrm>
          <a:prstGeom prst="rect">
            <a:avLst/>
          </a:prstGeom>
          <a:noFill/>
          <a:ln>
            <a:noFill/>
          </a:ln>
        </p:spPr>
      </p:pic>
      <p:sp>
        <p:nvSpPr>
          <p:cNvPr id="587" name="Shape 587"/>
          <p:cNvSpPr/>
          <p:nvPr/>
        </p:nvSpPr>
        <p:spPr>
          <a:xfrm>
            <a:off x="1992600" y="3112575"/>
            <a:ext cx="1564800" cy="5733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txBox="1">
            <a:spLocks noGrp="1"/>
          </p:cNvSpPr>
          <p:nvPr>
            <p:ph type="body" idx="1"/>
          </p:nvPr>
        </p:nvSpPr>
        <p:spPr>
          <a:xfrm>
            <a:off x="311700" y="3021225"/>
            <a:ext cx="17175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VMWare</a:t>
            </a:r>
          </a:p>
          <a:p>
            <a:pPr marL="457200" lvl="0" indent="0" rtl="0">
              <a:spcBef>
                <a:spcPts val="0"/>
              </a:spcBef>
              <a:spcAft>
                <a:spcPts val="0"/>
              </a:spcAft>
              <a:buNone/>
            </a:pPr>
            <a:endParaRPr sz="3000"/>
          </a:p>
          <a:p>
            <a:pPr lvl="0" rtl="0">
              <a:spcBef>
                <a:spcPts val="0"/>
              </a:spcBef>
              <a:buNone/>
            </a:pPr>
            <a:endParaRPr sz="3000"/>
          </a:p>
        </p:txBody>
      </p:sp>
      <p:sp>
        <p:nvSpPr>
          <p:cNvPr id="589" name="Shape 589"/>
          <p:cNvSpPr txBox="1"/>
          <p:nvPr/>
        </p:nvSpPr>
        <p:spPr>
          <a:xfrm>
            <a:off x="2050625" y="3128200"/>
            <a:ext cx="1188900" cy="410700"/>
          </a:xfrm>
          <a:prstGeom prst="rect">
            <a:avLst/>
          </a:prstGeom>
          <a:noFill/>
          <a:ln>
            <a:noFill/>
          </a:ln>
        </p:spPr>
        <p:txBody>
          <a:bodyPr lIns="91425" tIns="91425" rIns="91425" bIns="91425" anchor="t" anchorCtr="0">
            <a:noAutofit/>
          </a:bodyPr>
          <a:lstStyle/>
          <a:p>
            <a:pPr lvl="0">
              <a:spcBef>
                <a:spcPts val="0"/>
              </a:spcBef>
              <a:buNone/>
            </a:pPr>
            <a:r>
              <a:rPr lang="en" sz="2000"/>
              <a:t>Training</a:t>
            </a:r>
          </a:p>
        </p:txBody>
      </p:sp>
      <p:sp>
        <p:nvSpPr>
          <p:cNvPr id="590" name="Shape 590"/>
          <p:cNvSpPr/>
          <p:nvPr/>
        </p:nvSpPr>
        <p:spPr>
          <a:xfrm>
            <a:off x="5299375" y="23138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1" name="Shape 591"/>
          <p:cNvSpPr/>
          <p:nvPr/>
        </p:nvSpPr>
        <p:spPr>
          <a:xfrm>
            <a:off x="5299375" y="3728625"/>
            <a:ext cx="1222500" cy="6141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2" name="Shape 592"/>
          <p:cNvSpPr txBox="1"/>
          <p:nvPr/>
        </p:nvSpPr>
        <p:spPr>
          <a:xfrm>
            <a:off x="5316175" y="3060550"/>
            <a:ext cx="1188900" cy="410700"/>
          </a:xfrm>
          <a:prstGeom prst="rect">
            <a:avLst/>
          </a:prstGeom>
          <a:noFill/>
          <a:ln>
            <a:noFill/>
          </a:ln>
        </p:spPr>
        <p:txBody>
          <a:bodyPr lIns="91425" tIns="91425" rIns="91425" bIns="91425" anchor="t" anchorCtr="0">
            <a:noAutofit/>
          </a:bodyPr>
          <a:lstStyle/>
          <a:p>
            <a:pPr lvl="0" rtl="0">
              <a:spcBef>
                <a:spcPts val="0"/>
              </a:spcBef>
              <a:buNone/>
            </a:pPr>
            <a:r>
              <a:rPr lang="en" sz="2000"/>
              <a:t>Testing</a:t>
            </a:r>
          </a:p>
        </p:txBody>
      </p:sp>
      <p:sp>
        <p:nvSpPr>
          <p:cNvPr id="593" name="Shape 593"/>
          <p:cNvSpPr txBox="1">
            <a:spLocks noGrp="1"/>
          </p:cNvSpPr>
          <p:nvPr>
            <p:ph type="body" idx="1"/>
          </p:nvPr>
        </p:nvSpPr>
        <p:spPr>
          <a:xfrm>
            <a:off x="6658800" y="3637275"/>
            <a:ext cx="22161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Normalized Physical</a:t>
            </a:r>
          </a:p>
          <a:p>
            <a:pPr marL="457200" lvl="0" indent="0" rtl="0">
              <a:spcBef>
                <a:spcPts val="0"/>
              </a:spcBef>
              <a:spcAft>
                <a:spcPts val="0"/>
              </a:spcAft>
              <a:buNone/>
            </a:pPr>
            <a:endParaRPr sz="3000"/>
          </a:p>
          <a:p>
            <a:pPr lvl="0" rtl="0">
              <a:spcBef>
                <a:spcPts val="0"/>
              </a:spcBef>
              <a:buNone/>
            </a:pPr>
            <a:endParaRPr sz="3000"/>
          </a:p>
        </p:txBody>
      </p:sp>
      <p:sp>
        <p:nvSpPr>
          <p:cNvPr id="594" name="Shape 594"/>
          <p:cNvSpPr txBox="1">
            <a:spLocks noGrp="1"/>
          </p:cNvSpPr>
          <p:nvPr>
            <p:ph type="body" idx="1"/>
          </p:nvPr>
        </p:nvSpPr>
        <p:spPr>
          <a:xfrm>
            <a:off x="6628250" y="2267175"/>
            <a:ext cx="1990200" cy="707400"/>
          </a:xfrm>
          <a:prstGeom prst="rect">
            <a:avLst/>
          </a:prstGeom>
        </p:spPr>
        <p:txBody>
          <a:bodyPr lIns="91425" tIns="91425" rIns="91425" bIns="91425" anchor="t" anchorCtr="0">
            <a:noAutofit/>
          </a:bodyPr>
          <a:lstStyle/>
          <a:p>
            <a:pPr marR="0" lvl="0" algn="l" rtl="0">
              <a:lnSpc>
                <a:spcPct val="115000"/>
              </a:lnSpc>
              <a:spcBef>
                <a:spcPts val="0"/>
              </a:spcBef>
              <a:spcAft>
                <a:spcPts val="1600"/>
              </a:spcAft>
              <a:buNone/>
            </a:pPr>
            <a:r>
              <a:rPr lang="en" sz="3000"/>
              <a:t>VirtualBox</a:t>
            </a:r>
          </a:p>
          <a:p>
            <a:pPr marL="457200" lvl="0" indent="0" rtl="0">
              <a:spcBef>
                <a:spcPts val="0"/>
              </a:spcBef>
              <a:spcAft>
                <a:spcPts val="0"/>
              </a:spcAft>
              <a:buNone/>
            </a:pPr>
            <a:endParaRPr sz="3000"/>
          </a:p>
          <a:p>
            <a:pPr lvl="0" rtl="0">
              <a:spcBef>
                <a:spcPts val="0"/>
              </a:spcBef>
              <a:buNone/>
            </a:pPr>
            <a:endParaRPr sz="300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49</a:t>
            </a:fld>
            <a:endParaRPr lang="en"/>
          </a:p>
        </p:txBody>
      </p:sp>
      <p:sp>
        <p:nvSpPr>
          <p:cNvPr id="601" name="Shape 601"/>
          <p:cNvSpPr txBox="1">
            <a:spLocks noGrp="1"/>
          </p:cNvSpPr>
          <p:nvPr>
            <p:ph type="title"/>
          </p:nvPr>
        </p:nvSpPr>
        <p:spPr>
          <a:xfrm>
            <a:off x="311700" y="247000"/>
            <a:ext cx="8709600" cy="13728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2. Discrepancy observed</a:t>
            </a:r>
          </a:p>
          <a:p>
            <a:pPr lvl="0">
              <a:spcBef>
                <a:spcPts val="0"/>
              </a:spcBef>
              <a:buClr>
                <a:schemeClr val="dk1"/>
              </a:buClr>
              <a:buSzPct val="34375"/>
              <a:buFont typeface="Arial"/>
              <a:buNone/>
            </a:pPr>
            <a:r>
              <a:rPr lang="en" sz="3200">
                <a:solidFill>
                  <a:srgbClr val="CC0000"/>
                </a:solidFill>
              </a:rPr>
              <a:t>during our experiment also exists with the virtual environments that are set up with</a:t>
            </a:r>
          </a:p>
          <a:p>
            <a:pPr lvl="0">
              <a:spcBef>
                <a:spcPts val="0"/>
              </a:spcBef>
              <a:buClr>
                <a:schemeClr val="dk1"/>
              </a:buClr>
              <a:buSzPct val="34375"/>
              <a:buFont typeface="Arial"/>
              <a:buNone/>
            </a:pPr>
            <a:r>
              <a:rPr lang="en" sz="3200">
                <a:solidFill>
                  <a:srgbClr val="CC0000"/>
                </a:solidFill>
              </a:rPr>
              <a:t>VMWare.</a:t>
            </a:r>
          </a:p>
          <a:p>
            <a:pPr lvl="0" rtl="0">
              <a:spcBef>
                <a:spcPts val="0"/>
              </a:spcBef>
              <a:buNone/>
            </a:pPr>
            <a:endParaRPr sz="3200">
              <a:solidFill>
                <a:srgbClr val="CC0000"/>
              </a:solidFill>
            </a:endParaRPr>
          </a:p>
        </p:txBody>
      </p:sp>
      <p:graphicFrame>
        <p:nvGraphicFramePr>
          <p:cNvPr id="5" name="Chart 4"/>
          <p:cNvGraphicFramePr/>
          <p:nvPr>
            <p:extLst>
              <p:ext uri="{D42A27DB-BD31-4B8C-83A1-F6EECF244321}">
                <p14:modId xmlns:p14="http://schemas.microsoft.com/office/powerpoint/2010/main" val="2756590465"/>
              </p:ext>
            </p:extLst>
          </p:nvPr>
        </p:nvGraphicFramePr>
        <p:xfrm>
          <a:off x="311700" y="2163345"/>
          <a:ext cx="8520600" cy="4578977"/>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How is a performance test carried out?</a:t>
            </a:r>
          </a:p>
        </p:txBody>
      </p:sp>
      <p:sp>
        <p:nvSpPr>
          <p:cNvPr id="69" name="Shape 6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a:t>
            </a:fld>
            <a:endParaRPr lang="en"/>
          </a:p>
        </p:txBody>
      </p:sp>
      <p:pic>
        <p:nvPicPr>
          <p:cNvPr id="30" name="Picture 29"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137783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2627512"/>
            <a:ext cx="1284571" cy="15368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3407886" y="5799259"/>
            <a:ext cx="2179306" cy="830997"/>
          </a:xfrm>
          <a:prstGeom prst="rect">
            <a:avLst/>
          </a:prstGeom>
          <a:noFill/>
        </p:spPr>
        <p:txBody>
          <a:bodyPr wrap="square" rtlCol="0">
            <a:spAutoFit/>
          </a:bodyPr>
          <a:lstStyle/>
          <a:p>
            <a:pPr algn="ctr"/>
            <a:r>
              <a:rPr lang="en-US" sz="2400" dirty="0" smtClean="0"/>
              <a:t>Large-Scale System</a:t>
            </a:r>
            <a:endParaRPr lang="en-US" sz="2400" dirty="0"/>
          </a:p>
        </p:txBody>
      </p:sp>
      <p:pic>
        <p:nvPicPr>
          <p:cNvPr id="33" name="Picture 32"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1918797"/>
            <a:ext cx="896112" cy="1249680"/>
          </a:xfrm>
          <a:prstGeom prst="rect">
            <a:avLst/>
          </a:prstGeom>
        </p:spPr>
      </p:pic>
      <p:pic>
        <p:nvPicPr>
          <p:cNvPr id="34" name="Picture 33"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077" y="2914729"/>
            <a:ext cx="896112" cy="1249680"/>
          </a:xfrm>
          <a:prstGeom prst="rect">
            <a:avLst/>
          </a:prstGeom>
        </p:spPr>
      </p:pic>
      <p:pic>
        <p:nvPicPr>
          <p:cNvPr id="35" name="Picture 34" descr="access-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212" y="4124748"/>
            <a:ext cx="896112" cy="1249680"/>
          </a:xfrm>
          <a:prstGeom prst="rect">
            <a:avLst/>
          </a:prstGeom>
        </p:spPr>
      </p:pic>
      <p:cxnSp>
        <p:nvCxnSpPr>
          <p:cNvPr id="36" name="Straight Arrow Connector 35"/>
          <p:cNvCxnSpPr/>
          <p:nvPr/>
        </p:nvCxnSpPr>
        <p:spPr>
          <a:xfrm>
            <a:off x="3221622" y="3321469"/>
            <a:ext cx="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1829382" y="2232373"/>
            <a:ext cx="1527872" cy="68235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829382" y="3411171"/>
            <a:ext cx="152787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1829382" y="3943405"/>
            <a:ext cx="1527872" cy="46974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125798" y="2062813"/>
            <a:ext cx="1095824" cy="369332"/>
          </a:xfrm>
          <a:prstGeom prst="rect">
            <a:avLst/>
          </a:prstGeom>
          <a:noFill/>
        </p:spPr>
        <p:txBody>
          <a:bodyPr wrap="square" rtlCol="0">
            <a:spAutoFit/>
          </a:bodyPr>
          <a:lstStyle/>
          <a:p>
            <a:r>
              <a:rPr lang="en-US" dirty="0" smtClean="0"/>
              <a:t>requests</a:t>
            </a:r>
            <a:endParaRPr lang="en-US" dirty="0"/>
          </a:p>
        </p:txBody>
      </p:sp>
      <p:sp>
        <p:nvSpPr>
          <p:cNvPr id="41" name="TextBox 40"/>
          <p:cNvSpPr txBox="1"/>
          <p:nvPr/>
        </p:nvSpPr>
        <p:spPr>
          <a:xfrm>
            <a:off x="1973398" y="3041606"/>
            <a:ext cx="1095824" cy="369332"/>
          </a:xfrm>
          <a:prstGeom prst="rect">
            <a:avLst/>
          </a:prstGeom>
          <a:noFill/>
        </p:spPr>
        <p:txBody>
          <a:bodyPr wrap="square" rtlCol="0">
            <a:spAutoFit/>
          </a:bodyPr>
          <a:lstStyle/>
          <a:p>
            <a:r>
              <a:rPr lang="en-US" dirty="0" smtClean="0"/>
              <a:t>requests</a:t>
            </a:r>
            <a:endParaRPr lang="en-US" dirty="0"/>
          </a:p>
        </p:txBody>
      </p:sp>
      <p:sp>
        <p:nvSpPr>
          <p:cNvPr id="42" name="TextBox 41"/>
          <p:cNvSpPr txBox="1"/>
          <p:nvPr/>
        </p:nvSpPr>
        <p:spPr>
          <a:xfrm>
            <a:off x="2125798" y="4228487"/>
            <a:ext cx="1095824" cy="369332"/>
          </a:xfrm>
          <a:prstGeom prst="rect">
            <a:avLst/>
          </a:prstGeom>
          <a:noFill/>
        </p:spPr>
        <p:txBody>
          <a:bodyPr wrap="square" rtlCol="0">
            <a:spAutoFit/>
          </a:bodyPr>
          <a:lstStyle/>
          <a:p>
            <a:r>
              <a:rPr lang="en-US" dirty="0" smtClean="0"/>
              <a:t>requests</a:t>
            </a:r>
            <a:endParaRPr lang="en-US" dirty="0"/>
          </a:p>
        </p:txBody>
      </p:sp>
      <p:cxnSp>
        <p:nvCxnSpPr>
          <p:cNvPr id="43" name="Straight Arrow Connector 42"/>
          <p:cNvCxnSpPr/>
          <p:nvPr/>
        </p:nvCxnSpPr>
        <p:spPr>
          <a:xfrm>
            <a:off x="5587192" y="3321469"/>
            <a:ext cx="1156785"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44" name="Picture 25" descr="C:\tmp\MSRRoadAhead\nuvola\128x128\mimetypes\log.png"/>
          <p:cNvPicPr>
            <a:picLocks noChangeAspect="1" noChangeArrowheads="1"/>
          </p:cNvPicPr>
          <p:nvPr/>
        </p:nvPicPr>
        <p:blipFill>
          <a:blip r:embed="rId5" cstate="print"/>
          <a:srcRect/>
          <a:stretch>
            <a:fillRect/>
          </a:stretch>
        </p:blipFill>
        <p:spPr bwMode="auto">
          <a:xfrm>
            <a:off x="6743977" y="2684486"/>
            <a:ext cx="1219200" cy="1219200"/>
          </a:xfrm>
          <a:prstGeom prst="rect">
            <a:avLst/>
          </a:prstGeom>
          <a:noFill/>
        </p:spPr>
      </p:pic>
      <p:sp>
        <p:nvSpPr>
          <p:cNvPr id="45" name="Title 1"/>
          <p:cNvSpPr txBox="1">
            <a:spLocks/>
          </p:cNvSpPr>
          <p:nvPr/>
        </p:nvSpPr>
        <p:spPr>
          <a:xfrm>
            <a:off x="6240209" y="3799859"/>
            <a:ext cx="2232248" cy="85725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CA" sz="2000" b="1" dirty="0" smtClean="0">
                <a:solidFill>
                  <a:schemeClr val="tx2">
                    <a:lumMod val="50000"/>
                  </a:schemeClr>
                </a:solidFill>
                <a:latin typeface="+mj-lt"/>
                <a:ea typeface="+mj-ea"/>
                <a:cs typeface="+mj-cs"/>
              </a:rPr>
              <a:t>Performance</a:t>
            </a:r>
            <a:r>
              <a:rPr lang="zh-CN" altLang="en-US" sz="2000" b="1" dirty="0" smtClean="0">
                <a:solidFill>
                  <a:schemeClr val="tx2">
                    <a:lumMod val="50000"/>
                  </a:schemeClr>
                </a:solidFill>
                <a:latin typeface="+mj-lt"/>
                <a:ea typeface="+mj-ea"/>
                <a:cs typeface="+mj-cs"/>
              </a:rPr>
              <a:t> </a:t>
            </a:r>
            <a:r>
              <a:rPr lang="en-US" altLang="zh-CN" sz="2000" b="1" dirty="0" smtClean="0">
                <a:solidFill>
                  <a:schemeClr val="tx2">
                    <a:lumMod val="50000"/>
                  </a:schemeClr>
                </a:solidFill>
                <a:latin typeface="+mj-lt"/>
                <a:ea typeface="+mj-ea"/>
                <a:cs typeface="+mj-cs"/>
              </a:rPr>
              <a:t>metrics</a:t>
            </a:r>
            <a:endParaRPr kumimoji="0" lang="en-CA" sz="2000" b="1" i="0" u="none" strike="noStrike" kern="1200" cap="none" spc="0" normalizeH="0" baseline="0" noProof="0" dirty="0" smtClean="0">
              <a:ln>
                <a:noFill/>
              </a:ln>
              <a:solidFill>
                <a:schemeClr val="tx2">
                  <a:lumMod val="50000"/>
                </a:schemeClr>
              </a:solidFill>
              <a:effectLst/>
              <a:uLnTx/>
              <a:uFillTx/>
              <a:latin typeface="+mj-lt"/>
              <a:ea typeface="+mj-ea"/>
              <a:cs typeface="+mj-cs"/>
            </a:endParaRPr>
          </a:p>
        </p:txBody>
      </p:sp>
      <p:sp>
        <p:nvSpPr>
          <p:cNvPr id="46" name="Rectangle 45"/>
          <p:cNvSpPr/>
          <p:nvPr/>
        </p:nvSpPr>
        <p:spPr>
          <a:xfrm>
            <a:off x="3407886" y="1377832"/>
            <a:ext cx="2179306" cy="5252424"/>
          </a:xfrm>
          <a:prstGeom prst="rect">
            <a:avLst/>
          </a:prstGeom>
          <a:noFill/>
          <a:ln w="28575"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7" name="Picture 46" descr="Serv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888" y="4034272"/>
            <a:ext cx="1284571" cy="15368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stub_manuals_head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20198" y="2730667"/>
            <a:ext cx="2091652" cy="136054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65"/>
    </mc:Choice>
    <mc:Fallback xmlns="">
      <p:transition xmlns:p14="http://schemas.microsoft.com/office/powerpoint/2010/main" spd="slow" advTm="197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4"/>
                                        </p:tgtEl>
                                      </p:cBhvr>
                                    </p:animEffect>
                                    <p:set>
                                      <p:cBhvr>
                                        <p:cTn id="7" dur="1" fill="hold">
                                          <p:stCondLst>
                                            <p:cond delay="499"/>
                                          </p:stCondLst>
                                        </p:cTn>
                                        <p:tgtEl>
                                          <p:spTgt spid="4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5"/>
                                        </p:tgtEl>
                                      </p:cBhvr>
                                    </p:animEffect>
                                    <p:set>
                                      <p:cBhvr>
                                        <p:cTn id="10" dur="1" fill="hold">
                                          <p:stCondLst>
                                            <p:cond delay="499"/>
                                          </p:stCondLst>
                                        </p:cTn>
                                        <p:tgtEl>
                                          <p:spTgt spid="4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3. Impact of allocated resources</a:t>
            </a:r>
          </a:p>
        </p:txBody>
      </p:sp>
      <p:sp>
        <p:nvSpPr>
          <p:cNvPr id="607" name="Shape 60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50</a:t>
            </a:fld>
            <a:endParaRPr lang="en"/>
          </a:p>
        </p:txBody>
      </p:sp>
      <p:pic>
        <p:nvPicPr>
          <p:cNvPr id="608" name="Shape 608"/>
          <p:cNvPicPr preferRelativeResize="0"/>
          <p:nvPr/>
        </p:nvPicPr>
        <p:blipFill>
          <a:blip r:embed="rId3">
            <a:alphaModFix/>
          </a:blip>
          <a:stretch>
            <a:fillRect/>
          </a:stretch>
        </p:blipFill>
        <p:spPr>
          <a:xfrm>
            <a:off x="982725" y="2132712"/>
            <a:ext cx="1257300" cy="1266825"/>
          </a:xfrm>
          <a:prstGeom prst="rect">
            <a:avLst/>
          </a:prstGeom>
          <a:noFill/>
          <a:ln>
            <a:noFill/>
          </a:ln>
        </p:spPr>
      </p:pic>
      <p:sp>
        <p:nvSpPr>
          <p:cNvPr id="609" name="Shape 609"/>
          <p:cNvSpPr txBox="1"/>
          <p:nvPr/>
        </p:nvSpPr>
        <p:spPr>
          <a:xfrm>
            <a:off x="507525" y="3566825"/>
            <a:ext cx="2327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Modify configuration</a:t>
            </a:r>
          </a:p>
        </p:txBody>
      </p:sp>
      <p:pic>
        <p:nvPicPr>
          <p:cNvPr id="610" name="Shape 610"/>
          <p:cNvPicPr preferRelativeResize="0"/>
          <p:nvPr/>
        </p:nvPicPr>
        <p:blipFill>
          <a:blip r:embed="rId4">
            <a:alphaModFix/>
          </a:blip>
          <a:stretch>
            <a:fillRect/>
          </a:stretch>
        </p:blipFill>
        <p:spPr>
          <a:xfrm>
            <a:off x="4048875" y="2237487"/>
            <a:ext cx="1128552" cy="1057275"/>
          </a:xfrm>
          <a:prstGeom prst="rect">
            <a:avLst/>
          </a:prstGeom>
          <a:noFill/>
          <a:ln>
            <a:noFill/>
          </a:ln>
        </p:spPr>
      </p:pic>
      <p:sp>
        <p:nvSpPr>
          <p:cNvPr id="611" name="Shape 611"/>
          <p:cNvSpPr txBox="1"/>
          <p:nvPr/>
        </p:nvSpPr>
        <p:spPr>
          <a:xfrm>
            <a:off x="3509300" y="3566825"/>
            <a:ext cx="23697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Build models</a:t>
            </a:r>
          </a:p>
        </p:txBody>
      </p:sp>
      <p:pic>
        <p:nvPicPr>
          <p:cNvPr id="612" name="Shape 612"/>
          <p:cNvPicPr preferRelativeResize="0"/>
          <p:nvPr/>
        </p:nvPicPr>
        <p:blipFill>
          <a:blip r:embed="rId5">
            <a:alphaModFix/>
          </a:blip>
          <a:stretch>
            <a:fillRect/>
          </a:stretch>
        </p:blipFill>
        <p:spPr>
          <a:xfrm>
            <a:off x="6986275" y="2008900"/>
            <a:ext cx="1400175" cy="1390650"/>
          </a:xfrm>
          <a:prstGeom prst="rect">
            <a:avLst/>
          </a:prstGeom>
          <a:noFill/>
          <a:ln>
            <a:noFill/>
          </a:ln>
        </p:spPr>
      </p:pic>
      <p:sp>
        <p:nvSpPr>
          <p:cNvPr id="613" name="Shape 613"/>
          <p:cNvSpPr txBox="1"/>
          <p:nvPr/>
        </p:nvSpPr>
        <p:spPr>
          <a:xfrm>
            <a:off x="6736263" y="3566825"/>
            <a:ext cx="1900200" cy="495000"/>
          </a:xfrm>
          <a:prstGeom prst="rect">
            <a:avLst/>
          </a:prstGeom>
          <a:noFill/>
          <a:ln>
            <a:noFill/>
          </a:ln>
        </p:spPr>
        <p:txBody>
          <a:bodyPr lIns="91425" tIns="91425" rIns="91425" bIns="91425" anchor="t" anchorCtr="0">
            <a:noAutofit/>
          </a:bodyPr>
          <a:lstStyle/>
          <a:p>
            <a:pPr lvl="0" rtl="0">
              <a:spcBef>
                <a:spcPts val="0"/>
              </a:spcBef>
              <a:buNone/>
            </a:pPr>
            <a:r>
              <a:rPr lang="en" sz="2800">
                <a:solidFill>
                  <a:schemeClr val="dk2"/>
                </a:solidFill>
              </a:rPr>
              <a:t>Compare externally</a:t>
            </a:r>
          </a:p>
        </p:txBody>
      </p:sp>
      <p:sp>
        <p:nvSpPr>
          <p:cNvPr id="614" name="Shape 614"/>
          <p:cNvSpPr/>
          <p:nvPr/>
        </p:nvSpPr>
        <p:spPr>
          <a:xfrm>
            <a:off x="245007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5" name="Shape 615"/>
          <p:cNvSpPr/>
          <p:nvPr/>
        </p:nvSpPr>
        <p:spPr>
          <a:xfrm>
            <a:off x="5602625" y="2478850"/>
            <a:ext cx="1173600" cy="524700"/>
          </a:xfrm>
          <a:prstGeom prs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6" name="Shape 616"/>
          <p:cNvSpPr/>
          <p:nvPr/>
        </p:nvSpPr>
        <p:spPr>
          <a:xfrm>
            <a:off x="1001475" y="4648725"/>
            <a:ext cx="4290900" cy="1266900"/>
          </a:xfrm>
          <a:prstGeom prst="wedgeRoundRectCallout">
            <a:avLst>
              <a:gd name="adj1" fmla="val -25641"/>
              <a:gd name="adj2" fmla="val -61579"/>
              <a:gd name="adj3" fmla="val 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2400"/>
              <a:t>We increase the resources to 3 cores and 5GB memory.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10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pic>
        <p:nvPicPr>
          <p:cNvPr id="621" name="Shape 621" title="Points scored"/>
          <p:cNvPicPr preferRelativeResize="0"/>
          <p:nvPr/>
        </p:nvPicPr>
        <p:blipFill>
          <a:blip r:embed="rId3">
            <a:alphaModFix/>
          </a:blip>
          <a:stretch>
            <a:fillRect/>
          </a:stretch>
        </p:blipFill>
        <p:spPr>
          <a:xfrm>
            <a:off x="1102000" y="2259499"/>
            <a:ext cx="6939975" cy="4291225"/>
          </a:xfrm>
          <a:prstGeom prst="rect">
            <a:avLst/>
          </a:prstGeom>
          <a:noFill/>
          <a:ln>
            <a:noFill/>
          </a:ln>
        </p:spPr>
      </p:pic>
      <p:sp>
        <p:nvSpPr>
          <p:cNvPr id="622" name="Shape 62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a:spcBef>
                <a:spcPts val="0"/>
              </a:spcBef>
              <a:buNone/>
            </a:pPr>
            <a:r>
              <a:rPr lang="en" sz="3200">
                <a:solidFill>
                  <a:srgbClr val="CC0000"/>
                </a:solidFill>
              </a:rPr>
              <a:t>3.</a:t>
            </a:r>
            <a:r>
              <a:rPr lang="en" sz="4000">
                <a:solidFill>
                  <a:srgbClr val="CC0000"/>
                </a:solidFill>
              </a:rPr>
              <a:t> </a:t>
            </a:r>
            <a:r>
              <a:rPr lang="en" sz="3200">
                <a:solidFill>
                  <a:srgbClr val="CC0000"/>
                </a:solidFill>
              </a:rPr>
              <a:t>Our findings still hold when the allocated</a:t>
            </a:r>
          </a:p>
          <a:p>
            <a:pPr lvl="0">
              <a:spcBef>
                <a:spcPts val="0"/>
              </a:spcBef>
              <a:buClr>
                <a:schemeClr val="dk1"/>
              </a:buClr>
              <a:buSzPct val="34375"/>
              <a:buFont typeface="Arial"/>
              <a:buNone/>
            </a:pPr>
            <a:r>
              <a:rPr lang="en" sz="3200">
                <a:solidFill>
                  <a:srgbClr val="CC0000"/>
                </a:solidFill>
              </a:rPr>
              <a:t>resources are changed and this change has minimal impact on the results of our case</a:t>
            </a:r>
          </a:p>
          <a:p>
            <a:pPr lvl="0">
              <a:spcBef>
                <a:spcPts val="0"/>
              </a:spcBef>
              <a:buClr>
                <a:schemeClr val="dk1"/>
              </a:buClr>
              <a:buSzPct val="34375"/>
              <a:buFont typeface="Arial"/>
              <a:buNone/>
            </a:pPr>
            <a:r>
              <a:rPr lang="en" sz="3200">
                <a:solidFill>
                  <a:srgbClr val="CC0000"/>
                </a:solidFill>
              </a:rPr>
              <a:t>studies.</a:t>
            </a:r>
          </a:p>
          <a:p>
            <a:pPr lvl="0" rtl="0">
              <a:spcBef>
                <a:spcPts val="0"/>
              </a:spcBef>
              <a:buNone/>
            </a:pPr>
            <a:endParaRPr sz="4000">
              <a:solidFill>
                <a:srgbClr val="CC0000"/>
              </a:solidFill>
            </a:endParaRPr>
          </a:p>
        </p:txBody>
      </p:sp>
      <p:sp>
        <p:nvSpPr>
          <p:cNvPr id="623" name="Shape 62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51</a:t>
            </a:fld>
            <a:endParaRPr lang="en"/>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Contributions</a:t>
            </a:r>
          </a:p>
        </p:txBody>
      </p:sp>
      <p:sp>
        <p:nvSpPr>
          <p:cNvPr id="629" name="Shape 62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This is the </a:t>
            </a:r>
            <a:r>
              <a:rPr lang="en" sz="3000" b="1" i="1"/>
              <a:t>first research attempt</a:t>
            </a:r>
            <a:r>
              <a:rPr lang="en" sz="3000"/>
              <a:t> to evaluate the </a:t>
            </a:r>
            <a:r>
              <a:rPr lang="en" sz="3000" b="1" i="1"/>
              <a:t>discrepancy</a:t>
            </a:r>
            <a:r>
              <a:rPr lang="en" sz="3000"/>
              <a:t> between performance testing results in virtual and physical environments.</a:t>
            </a:r>
          </a:p>
          <a:p>
            <a:pPr marL="457200" lvl="0" indent="-419100" rtl="0">
              <a:spcBef>
                <a:spcPts val="0"/>
              </a:spcBef>
              <a:spcAft>
                <a:spcPts val="1000"/>
              </a:spcAft>
              <a:buSzPct val="100000"/>
            </a:pPr>
            <a:r>
              <a:rPr lang="en" sz="3000"/>
              <a:t>We identified the </a:t>
            </a:r>
            <a:r>
              <a:rPr lang="en" sz="3000" b="1" i="1"/>
              <a:t>performance metrics that contribute the most to the discrepancies</a:t>
            </a:r>
            <a:r>
              <a:rPr lang="en" sz="3000"/>
              <a:t>.</a:t>
            </a:r>
          </a:p>
          <a:p>
            <a:pPr marL="457200" lvl="0" indent="-419100" rtl="0">
              <a:spcBef>
                <a:spcPts val="0"/>
              </a:spcBef>
              <a:spcAft>
                <a:spcPts val="1000"/>
              </a:spcAft>
              <a:buSzPct val="100000"/>
            </a:pPr>
            <a:r>
              <a:rPr lang="en" sz="3000"/>
              <a:t>We find that </a:t>
            </a:r>
            <a:r>
              <a:rPr lang="en" sz="3000" b="1"/>
              <a:t>normalizing performance metrics based on deviance</a:t>
            </a:r>
            <a:r>
              <a:rPr lang="en" sz="3000"/>
              <a:t> may </a:t>
            </a:r>
            <a:r>
              <a:rPr lang="en" sz="3000" b="1" i="1"/>
              <a:t>reduce</a:t>
            </a:r>
            <a:r>
              <a:rPr lang="en" sz="3000"/>
              <a:t> the discrepancy</a:t>
            </a:r>
          </a:p>
        </p:txBody>
      </p:sp>
      <p:sp>
        <p:nvSpPr>
          <p:cNvPr id="630" name="Shape 63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52</a:t>
            </a:fld>
            <a:endParaRPr lang="en"/>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Clr>
                <a:schemeClr val="dk1"/>
              </a:buClr>
              <a:buSzPct val="27500"/>
              <a:buFont typeface="Arial"/>
              <a:buNone/>
            </a:pPr>
            <a:r>
              <a:rPr lang="en" sz="4000">
                <a:solidFill>
                  <a:srgbClr val="CC0000"/>
                </a:solidFill>
              </a:rPr>
              <a:t>Implications</a:t>
            </a:r>
          </a:p>
        </p:txBody>
      </p:sp>
      <p:sp>
        <p:nvSpPr>
          <p:cNvPr id="636" name="Shape 63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spcAft>
                <a:spcPts val="1000"/>
              </a:spcAft>
              <a:buSzPct val="100000"/>
            </a:pPr>
            <a:r>
              <a:rPr lang="en" sz="3000"/>
              <a:t>Practitioners </a:t>
            </a:r>
            <a:r>
              <a:rPr lang="en" sz="3000" b="1" i="1"/>
              <a:t>cannot assume a straight forward overhead</a:t>
            </a:r>
            <a:r>
              <a:rPr lang="en" sz="3000"/>
              <a:t>.</a:t>
            </a:r>
          </a:p>
          <a:p>
            <a:pPr marL="457200" lvl="0" indent="-419100" rtl="0">
              <a:spcBef>
                <a:spcPts val="0"/>
              </a:spcBef>
              <a:spcAft>
                <a:spcPts val="1000"/>
              </a:spcAft>
              <a:buSzPct val="100000"/>
            </a:pPr>
            <a:r>
              <a:rPr lang="en" sz="3000"/>
              <a:t>Practitioners should always verify whether the </a:t>
            </a:r>
            <a:r>
              <a:rPr lang="en" sz="3000" b="1" i="1"/>
              <a:t>inconsistency of correlations between performance metrics</a:t>
            </a:r>
            <a:r>
              <a:rPr lang="en" sz="3000"/>
              <a:t> are due to virtual environments.</a:t>
            </a:r>
          </a:p>
          <a:p>
            <a:pPr marL="457200" lvl="0" indent="-419100" rtl="0">
              <a:spcBef>
                <a:spcPts val="0"/>
              </a:spcBef>
              <a:spcAft>
                <a:spcPts val="1000"/>
              </a:spcAft>
              <a:buSzPct val="100000"/>
            </a:pPr>
            <a:r>
              <a:rPr lang="en" sz="3000" b="1" i="1"/>
              <a:t>Normalization by deviance</a:t>
            </a:r>
            <a:r>
              <a:rPr lang="en" sz="3000"/>
              <a:t> may minimize such discrepancy. </a:t>
            </a:r>
          </a:p>
          <a:p>
            <a:pPr lvl="0" rtl="0">
              <a:spcBef>
                <a:spcPts val="0"/>
              </a:spcBef>
              <a:buNone/>
            </a:pPr>
            <a:endParaRPr sz="3000"/>
          </a:p>
          <a:p>
            <a:pPr lvl="0" rtl="0">
              <a:spcBef>
                <a:spcPts val="0"/>
              </a:spcBef>
              <a:buNone/>
            </a:pPr>
            <a:endParaRPr sz="3000"/>
          </a:p>
        </p:txBody>
      </p:sp>
      <p:sp>
        <p:nvSpPr>
          <p:cNvPr id="637" name="Shape 63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53</a:t>
            </a:fld>
            <a:endParaRPr lang="en"/>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Shape 642"/>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43" name="Shape 64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54</a:t>
            </a:fld>
            <a:endParaRPr lang="en"/>
          </a:p>
        </p:txBody>
      </p:sp>
      <p:pic>
        <p:nvPicPr>
          <p:cNvPr id="644" name="Shape 644" descr="Snip20170714_1.png"/>
          <p:cNvPicPr preferRelativeResize="0"/>
          <p:nvPr/>
        </p:nvPicPr>
        <p:blipFill rotWithShape="1">
          <a:blip r:embed="rId3">
            <a:alphaModFix/>
          </a:blip>
          <a:srcRect l="695" t="1739"/>
          <a:stretch/>
        </p:blipFill>
        <p:spPr>
          <a:xfrm>
            <a:off x="1075775" y="1100225"/>
            <a:ext cx="7041401" cy="52080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Shape 649"/>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0" name="Shape 6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55</a:t>
            </a:fld>
            <a:endParaRPr lang="en"/>
          </a:p>
        </p:txBody>
      </p:sp>
      <p:pic>
        <p:nvPicPr>
          <p:cNvPr id="651" name="Shape 651" descr="Snip20170714_2.png"/>
          <p:cNvPicPr preferRelativeResize="0"/>
          <p:nvPr/>
        </p:nvPicPr>
        <p:blipFill rotWithShape="1">
          <a:blip r:embed="rId3">
            <a:alphaModFix/>
          </a:blip>
          <a:srcRect l="1597" t="3232" r="964"/>
          <a:stretch/>
        </p:blipFill>
        <p:spPr>
          <a:xfrm>
            <a:off x="1086524" y="1063550"/>
            <a:ext cx="6902250" cy="5128625"/>
          </a:xfrm>
          <a:prstGeom prst="rect">
            <a:avLst/>
          </a:prstGeom>
          <a:noFill/>
          <a:ln>
            <a:noFill/>
          </a:ln>
        </p:spPr>
      </p:pic>
      <p:pic>
        <p:nvPicPr>
          <p:cNvPr id="652" name="Shape 652" descr="Snip20170714_5.png"/>
          <p:cNvPicPr preferRelativeResize="0"/>
          <p:nvPr/>
        </p:nvPicPr>
        <p:blipFill>
          <a:blip r:embed="rId4">
            <a:alphaModFix/>
          </a:blip>
          <a:stretch>
            <a:fillRect/>
          </a:stretch>
        </p:blipFill>
        <p:spPr>
          <a:xfrm>
            <a:off x="1167462" y="1154450"/>
            <a:ext cx="6809074" cy="5006949"/>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2"/>
                                        </p:tgtEl>
                                        <p:attrNameLst>
                                          <p:attrName>style.visibility</p:attrName>
                                        </p:attrNameLst>
                                      </p:cBhvr>
                                      <p:to>
                                        <p:strVal val="visible"/>
                                      </p:to>
                                    </p:set>
                                    <p:animEffect transition="in" filter="fade">
                                      <p:cBhvr>
                                        <p:cTn id="7" dur="1000"/>
                                        <p:tgtEl>
                                          <p:spTgt spid="6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58" name="Shape 65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56</a:t>
            </a:fld>
            <a:endParaRPr lang="en"/>
          </a:p>
        </p:txBody>
      </p:sp>
      <p:pic>
        <p:nvPicPr>
          <p:cNvPr id="659" name="Shape 659" descr="Snip20170714_3.png"/>
          <p:cNvPicPr preferRelativeResize="0"/>
          <p:nvPr/>
        </p:nvPicPr>
        <p:blipFill rotWithShape="1">
          <a:blip r:embed="rId3">
            <a:alphaModFix/>
          </a:blip>
          <a:srcRect l="2056" t="2543"/>
          <a:stretch/>
        </p:blipFill>
        <p:spPr>
          <a:xfrm>
            <a:off x="1088125" y="1100225"/>
            <a:ext cx="6967748" cy="5165299"/>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Shape 664"/>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65" name="Shape 66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57</a:t>
            </a:fld>
            <a:endParaRPr lang="en"/>
          </a:p>
        </p:txBody>
      </p:sp>
      <p:pic>
        <p:nvPicPr>
          <p:cNvPr id="666" name="Shape 666" descr="Snip20170714_4.png"/>
          <p:cNvPicPr preferRelativeResize="0"/>
          <p:nvPr/>
        </p:nvPicPr>
        <p:blipFill rotWithShape="1">
          <a:blip r:embed="rId3">
            <a:alphaModFix/>
          </a:blip>
          <a:srcRect l="1951" t="2543"/>
          <a:stretch/>
        </p:blipFill>
        <p:spPr>
          <a:xfrm>
            <a:off x="1179675" y="1094100"/>
            <a:ext cx="6922526" cy="51653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Shape 671"/>
          <p:cNvSpPr txBox="1">
            <a:spLocks noGrp="1"/>
          </p:cNvSpPr>
          <p:nvPr>
            <p:ph type="title"/>
          </p:nvPr>
        </p:nvSpPr>
        <p:spPr>
          <a:xfrm>
            <a:off x="311700" y="247000"/>
            <a:ext cx="8520600" cy="10062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Summary</a:t>
            </a:r>
          </a:p>
        </p:txBody>
      </p:sp>
      <p:sp>
        <p:nvSpPr>
          <p:cNvPr id="672" name="Shape 672"/>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58</a:t>
            </a:fld>
            <a:endParaRPr lang="en"/>
          </a:p>
        </p:txBody>
      </p:sp>
      <p:cxnSp>
        <p:nvCxnSpPr>
          <p:cNvPr id="673" name="Shape 673"/>
          <p:cNvCxnSpPr/>
          <p:nvPr/>
        </p:nvCxnSpPr>
        <p:spPr>
          <a:xfrm flipH="1">
            <a:off x="4561350" y="1278750"/>
            <a:ext cx="13800" cy="4803000"/>
          </a:xfrm>
          <a:prstGeom prst="straightConnector1">
            <a:avLst/>
          </a:prstGeom>
          <a:noFill/>
          <a:ln w="9525" cap="flat" cmpd="sng">
            <a:solidFill>
              <a:schemeClr val="dk2"/>
            </a:solidFill>
            <a:prstDash val="solid"/>
            <a:round/>
            <a:headEnd type="none" w="lg" len="lg"/>
            <a:tailEnd type="none" w="lg" len="lg"/>
          </a:ln>
        </p:spPr>
      </p:cxnSp>
      <p:cxnSp>
        <p:nvCxnSpPr>
          <p:cNvPr id="674" name="Shape 674"/>
          <p:cNvCxnSpPr/>
          <p:nvPr/>
        </p:nvCxnSpPr>
        <p:spPr>
          <a:xfrm rot="10800000" flipH="1">
            <a:off x="992450" y="3428850"/>
            <a:ext cx="7564200" cy="1800"/>
          </a:xfrm>
          <a:prstGeom prst="straightConnector1">
            <a:avLst/>
          </a:prstGeom>
          <a:noFill/>
          <a:ln w="9525" cap="flat" cmpd="sng">
            <a:solidFill>
              <a:schemeClr val="dk2"/>
            </a:solidFill>
            <a:prstDash val="solid"/>
            <a:round/>
            <a:headEnd type="none" w="lg" len="lg"/>
            <a:tailEnd type="none" w="lg" len="lg"/>
          </a:ln>
        </p:spPr>
      </p:cxnSp>
      <p:sp>
        <p:nvSpPr>
          <p:cNvPr id="675" name="Shape 675"/>
          <p:cNvSpPr txBox="1"/>
          <p:nvPr/>
        </p:nvSpPr>
        <p:spPr>
          <a:xfrm>
            <a:off x="4656550" y="1488350"/>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676" name="Shape 676"/>
          <p:cNvSpPr txBox="1"/>
          <p:nvPr/>
        </p:nvSpPr>
        <p:spPr>
          <a:xfrm>
            <a:off x="1222825" y="3542325"/>
            <a:ext cx="3187200" cy="18957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677" name="Shape 677" descr="Snip20170714_1.png"/>
          <p:cNvPicPr preferRelativeResize="0"/>
          <p:nvPr/>
        </p:nvPicPr>
        <p:blipFill rotWithShape="1">
          <a:blip r:embed="rId3">
            <a:alphaModFix/>
          </a:blip>
          <a:srcRect l="695" t="1739"/>
          <a:stretch/>
        </p:blipFill>
        <p:spPr>
          <a:xfrm>
            <a:off x="1277850" y="1222450"/>
            <a:ext cx="2795875" cy="2067925"/>
          </a:xfrm>
          <a:prstGeom prst="rect">
            <a:avLst/>
          </a:prstGeom>
          <a:noFill/>
          <a:ln>
            <a:noFill/>
          </a:ln>
        </p:spPr>
      </p:pic>
      <p:pic>
        <p:nvPicPr>
          <p:cNvPr id="678" name="Shape 678" descr="Snip20170714_2.png"/>
          <p:cNvPicPr preferRelativeResize="0"/>
          <p:nvPr/>
        </p:nvPicPr>
        <p:blipFill rotWithShape="1">
          <a:blip r:embed="rId4">
            <a:alphaModFix/>
          </a:blip>
          <a:srcRect l="1597" t="3232" r="964"/>
          <a:stretch/>
        </p:blipFill>
        <p:spPr>
          <a:xfrm>
            <a:off x="5062774" y="1132325"/>
            <a:ext cx="2904374" cy="2158049"/>
          </a:xfrm>
          <a:prstGeom prst="rect">
            <a:avLst/>
          </a:prstGeom>
          <a:noFill/>
          <a:ln>
            <a:noFill/>
          </a:ln>
        </p:spPr>
      </p:pic>
      <p:pic>
        <p:nvPicPr>
          <p:cNvPr id="679" name="Shape 679" descr="Snip20170714_3.png"/>
          <p:cNvPicPr preferRelativeResize="0"/>
          <p:nvPr/>
        </p:nvPicPr>
        <p:blipFill rotWithShape="1">
          <a:blip r:embed="rId5">
            <a:alphaModFix/>
          </a:blip>
          <a:srcRect l="2056" t="2543"/>
          <a:stretch/>
        </p:blipFill>
        <p:spPr>
          <a:xfrm>
            <a:off x="1169350" y="3727392"/>
            <a:ext cx="2904374" cy="2153056"/>
          </a:xfrm>
          <a:prstGeom prst="rect">
            <a:avLst/>
          </a:prstGeom>
          <a:noFill/>
          <a:ln>
            <a:noFill/>
          </a:ln>
        </p:spPr>
      </p:pic>
      <p:pic>
        <p:nvPicPr>
          <p:cNvPr id="680" name="Shape 680" descr="Snip20170714_4.png"/>
          <p:cNvPicPr preferRelativeResize="0"/>
          <p:nvPr/>
        </p:nvPicPr>
        <p:blipFill rotWithShape="1">
          <a:blip r:embed="rId6">
            <a:alphaModFix/>
          </a:blip>
          <a:srcRect l="1951" t="2543"/>
          <a:stretch/>
        </p:blipFill>
        <p:spPr>
          <a:xfrm>
            <a:off x="4859275" y="3619200"/>
            <a:ext cx="3435100" cy="256312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Publications</a:t>
            </a:r>
          </a:p>
        </p:txBody>
      </p:sp>
      <p:sp>
        <p:nvSpPr>
          <p:cNvPr id="686" name="Shape 686"/>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59</a:t>
            </a:fld>
            <a:endParaRPr lang="en"/>
          </a:p>
        </p:txBody>
      </p:sp>
      <p:pic>
        <p:nvPicPr>
          <p:cNvPr id="687" name="Shape 687" descr="Snip20170710_4.png"/>
          <p:cNvPicPr preferRelativeResize="0"/>
          <p:nvPr/>
        </p:nvPicPr>
        <p:blipFill rotWithShape="1">
          <a:blip r:embed="rId3">
            <a:alphaModFix/>
          </a:blip>
          <a:srcRect r="24448"/>
          <a:stretch/>
        </p:blipFill>
        <p:spPr>
          <a:xfrm>
            <a:off x="3139312" y="1735050"/>
            <a:ext cx="2865374" cy="4544300"/>
          </a:xfrm>
          <a:prstGeom prst="rect">
            <a:avLst/>
          </a:prstGeom>
          <a:noFill/>
          <a:ln>
            <a:noFill/>
          </a:ln>
        </p:spPr>
      </p:pic>
      <p:sp>
        <p:nvSpPr>
          <p:cNvPr id="688" name="Shape 688"/>
          <p:cNvSpPr txBox="1"/>
          <p:nvPr/>
        </p:nvSpPr>
        <p:spPr>
          <a:xfrm>
            <a:off x="1521450" y="1036375"/>
            <a:ext cx="6101100" cy="1221900"/>
          </a:xfrm>
          <a:prstGeom prst="rect">
            <a:avLst/>
          </a:prstGeom>
          <a:noFill/>
          <a:ln>
            <a:noFill/>
          </a:ln>
        </p:spPr>
        <p:txBody>
          <a:bodyPr lIns="91425" tIns="91425" rIns="91425" bIns="91425" anchor="t" anchorCtr="0">
            <a:noAutofit/>
          </a:bodyPr>
          <a:lstStyle/>
          <a:p>
            <a:pPr lvl="0" rtl="0">
              <a:spcBef>
                <a:spcPts val="0"/>
              </a:spcBef>
              <a:buNone/>
            </a:pPr>
            <a:r>
              <a:rPr lang="en" sz="3000">
                <a:solidFill>
                  <a:schemeClr val="dk2"/>
                </a:solidFill>
              </a:rPr>
              <a:t>EMSE - Major revision submitted</a:t>
            </a:r>
          </a:p>
          <a:p>
            <a:pPr lvl="0" rtl="0">
              <a:spcBef>
                <a:spcPts val="0"/>
              </a:spcBef>
              <a:buNone/>
            </a:pPr>
            <a:endParaRPr>
              <a:solidFill>
                <a:schemeClr val="dk2"/>
              </a:solidFill>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Background: Types of performance analysis</a:t>
            </a:r>
          </a:p>
        </p:txBody>
      </p:sp>
      <p:sp>
        <p:nvSpPr>
          <p:cNvPr id="139" name="Shape 13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a:t>
            </a:fld>
            <a:endParaRPr lang="en"/>
          </a:p>
        </p:txBody>
      </p:sp>
      <p:sp>
        <p:nvSpPr>
          <p:cNvPr id="140" name="Shape 140"/>
          <p:cNvSpPr txBox="1">
            <a:spLocks noGrp="1"/>
          </p:cNvSpPr>
          <p:nvPr>
            <p:ph type="body" idx="1"/>
          </p:nvPr>
        </p:nvSpPr>
        <p:spPr>
          <a:xfrm>
            <a:off x="6312900" y="4027000"/>
            <a:ext cx="2519400" cy="2373000"/>
          </a:xfrm>
          <a:prstGeom prst="rect">
            <a:avLst/>
          </a:prstGeom>
        </p:spPr>
        <p:txBody>
          <a:bodyPr lIns="91425" tIns="91425" rIns="91425" bIns="91425" anchor="t" anchorCtr="0">
            <a:noAutofit/>
          </a:bodyPr>
          <a:lstStyle/>
          <a:p>
            <a:pPr marL="520700" lvl="0" indent="-457200" rtl="0">
              <a:spcBef>
                <a:spcPts val="0"/>
              </a:spcBef>
              <a:buSzPct val="100000"/>
              <a:buFont typeface="Arial"/>
              <a:buChar char="•"/>
            </a:pPr>
            <a:r>
              <a:rPr lang="en" sz="2600" dirty="0" smtClean="0"/>
              <a:t>Statistical modeling on performance metrics</a:t>
            </a:r>
            <a:endParaRPr lang="en" sz="2600" dirty="0"/>
          </a:p>
        </p:txBody>
      </p:sp>
      <p:pic>
        <p:nvPicPr>
          <p:cNvPr id="141" name="Shape 141"/>
          <p:cNvPicPr preferRelativeResize="0"/>
          <p:nvPr/>
        </p:nvPicPr>
        <p:blipFill>
          <a:blip r:embed="rId4">
            <a:alphaModFix/>
          </a:blip>
          <a:stretch>
            <a:fillRect/>
          </a:stretch>
        </p:blipFill>
        <p:spPr>
          <a:xfrm>
            <a:off x="738287" y="2346087"/>
            <a:ext cx="923925" cy="923925"/>
          </a:xfrm>
          <a:prstGeom prst="rect">
            <a:avLst/>
          </a:prstGeom>
          <a:noFill/>
          <a:ln>
            <a:noFill/>
          </a:ln>
        </p:spPr>
      </p:pic>
      <p:pic>
        <p:nvPicPr>
          <p:cNvPr id="142" name="Shape 142"/>
          <p:cNvPicPr preferRelativeResize="0"/>
          <p:nvPr/>
        </p:nvPicPr>
        <p:blipFill>
          <a:blip r:embed="rId4">
            <a:alphaModFix/>
          </a:blip>
          <a:stretch>
            <a:fillRect/>
          </a:stretch>
        </p:blipFill>
        <p:spPr>
          <a:xfrm>
            <a:off x="3021862" y="2307637"/>
            <a:ext cx="923925" cy="923925"/>
          </a:xfrm>
          <a:prstGeom prst="rect">
            <a:avLst/>
          </a:prstGeom>
          <a:noFill/>
          <a:ln>
            <a:noFill/>
          </a:ln>
        </p:spPr>
      </p:pic>
      <p:pic>
        <p:nvPicPr>
          <p:cNvPr id="143" name="Shape 143"/>
          <p:cNvPicPr preferRelativeResize="0"/>
          <p:nvPr/>
        </p:nvPicPr>
        <p:blipFill>
          <a:blip r:embed="rId4">
            <a:alphaModFix/>
          </a:blip>
          <a:stretch>
            <a:fillRect/>
          </a:stretch>
        </p:blipFill>
        <p:spPr>
          <a:xfrm>
            <a:off x="4631137" y="2307637"/>
            <a:ext cx="923925" cy="923925"/>
          </a:xfrm>
          <a:prstGeom prst="rect">
            <a:avLst/>
          </a:prstGeom>
          <a:noFill/>
          <a:ln>
            <a:noFill/>
          </a:ln>
        </p:spPr>
      </p:pic>
      <p:pic>
        <p:nvPicPr>
          <p:cNvPr id="144" name="Shape 144"/>
          <p:cNvPicPr preferRelativeResize="0"/>
          <p:nvPr/>
        </p:nvPicPr>
        <p:blipFill>
          <a:blip r:embed="rId4">
            <a:alphaModFix/>
          </a:blip>
          <a:stretch>
            <a:fillRect/>
          </a:stretch>
        </p:blipFill>
        <p:spPr>
          <a:xfrm>
            <a:off x="7595437" y="2881662"/>
            <a:ext cx="923925" cy="923925"/>
          </a:xfrm>
          <a:prstGeom prst="rect">
            <a:avLst/>
          </a:prstGeom>
          <a:noFill/>
          <a:ln>
            <a:noFill/>
          </a:ln>
        </p:spPr>
      </p:pic>
      <p:pic>
        <p:nvPicPr>
          <p:cNvPr id="145" name="Shape 145"/>
          <p:cNvPicPr preferRelativeResize="0"/>
          <p:nvPr/>
        </p:nvPicPr>
        <p:blipFill>
          <a:blip r:embed="rId4">
            <a:alphaModFix/>
          </a:blip>
          <a:stretch>
            <a:fillRect/>
          </a:stretch>
        </p:blipFill>
        <p:spPr>
          <a:xfrm>
            <a:off x="7417012" y="2484912"/>
            <a:ext cx="923925" cy="923925"/>
          </a:xfrm>
          <a:prstGeom prst="rect">
            <a:avLst/>
          </a:prstGeom>
          <a:noFill/>
          <a:ln>
            <a:noFill/>
          </a:ln>
        </p:spPr>
      </p:pic>
      <p:pic>
        <p:nvPicPr>
          <p:cNvPr id="146" name="Shape 146"/>
          <p:cNvPicPr preferRelativeResize="0"/>
          <p:nvPr/>
        </p:nvPicPr>
        <p:blipFill>
          <a:blip r:embed="rId4">
            <a:alphaModFix/>
          </a:blip>
          <a:stretch>
            <a:fillRect/>
          </a:stretch>
        </p:blipFill>
        <p:spPr>
          <a:xfrm>
            <a:off x="7220937" y="2167987"/>
            <a:ext cx="923925" cy="923925"/>
          </a:xfrm>
          <a:prstGeom prst="rect">
            <a:avLst/>
          </a:prstGeom>
          <a:noFill/>
          <a:ln>
            <a:noFill/>
          </a:ln>
        </p:spPr>
      </p:pic>
      <p:pic>
        <p:nvPicPr>
          <p:cNvPr id="147" name="Shape 147"/>
          <p:cNvPicPr preferRelativeResize="0"/>
          <p:nvPr/>
        </p:nvPicPr>
        <p:blipFill>
          <a:blip r:embed="rId4">
            <a:alphaModFix/>
          </a:blip>
          <a:stretch>
            <a:fillRect/>
          </a:stretch>
        </p:blipFill>
        <p:spPr>
          <a:xfrm>
            <a:off x="6966187" y="1957737"/>
            <a:ext cx="923925" cy="923925"/>
          </a:xfrm>
          <a:prstGeom prst="rect">
            <a:avLst/>
          </a:prstGeom>
          <a:noFill/>
          <a:ln>
            <a:noFill/>
          </a:ln>
        </p:spPr>
      </p:pic>
      <p:sp>
        <p:nvSpPr>
          <p:cNvPr id="148" name="Shape 148"/>
          <p:cNvSpPr txBox="1"/>
          <p:nvPr/>
        </p:nvSpPr>
        <p:spPr>
          <a:xfrm>
            <a:off x="167700" y="4014933"/>
            <a:ext cx="2519400" cy="19620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a:solidFill>
                  <a:schemeClr val="dk2"/>
                </a:solidFill>
              </a:rPr>
              <a:t>Single performance metric</a:t>
            </a:r>
          </a:p>
        </p:txBody>
      </p:sp>
      <p:sp>
        <p:nvSpPr>
          <p:cNvPr id="149" name="Shape 149"/>
          <p:cNvSpPr txBox="1"/>
          <p:nvPr/>
        </p:nvSpPr>
        <p:spPr>
          <a:xfrm>
            <a:off x="3000000" y="4027000"/>
            <a:ext cx="3000000" cy="2226600"/>
          </a:xfrm>
          <a:prstGeom prst="rect">
            <a:avLst/>
          </a:prstGeom>
          <a:noFill/>
          <a:ln>
            <a:noFill/>
          </a:ln>
        </p:spPr>
        <p:txBody>
          <a:bodyPr lIns="91425" tIns="91425" rIns="91425" bIns="91425" anchor="ctr" anchorCtr="0">
            <a:noAutofit/>
          </a:bodyPr>
          <a:lstStyle/>
          <a:p>
            <a:pPr marL="520700" lvl="0" indent="-457200" rtl="0">
              <a:lnSpc>
                <a:spcPct val="115000"/>
              </a:lnSpc>
              <a:spcBef>
                <a:spcPts val="0"/>
              </a:spcBef>
              <a:spcAft>
                <a:spcPts val="1600"/>
              </a:spcAft>
              <a:buClr>
                <a:schemeClr val="dk2"/>
              </a:buClr>
              <a:buSzPct val="100000"/>
              <a:buFont typeface="Arial"/>
              <a:buChar char="•"/>
            </a:pPr>
            <a:r>
              <a:rPr lang="en" sz="2600" dirty="0" smtClean="0">
                <a:solidFill>
                  <a:schemeClr val="dk2"/>
                </a:solidFill>
              </a:rPr>
              <a:t>Relationship between performance metrics</a:t>
            </a:r>
            <a:endParaRPr lang="en" sz="2600" dirty="0">
              <a:solidFill>
                <a:schemeClr val="dk2"/>
              </a:solidFill>
            </a:endParaRPr>
          </a:p>
        </p:txBody>
      </p:sp>
      <p:sp>
        <p:nvSpPr>
          <p:cNvPr id="150" name="Shape 150"/>
          <p:cNvSpPr/>
          <p:nvPr/>
        </p:nvSpPr>
        <p:spPr>
          <a:xfrm>
            <a:off x="3982475" y="2621050"/>
            <a:ext cx="648600" cy="210000"/>
          </a:xfrm>
          <a:prstGeom prst="lef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TextBox 1"/>
          <p:cNvSpPr txBox="1"/>
          <p:nvPr/>
        </p:nvSpPr>
        <p:spPr>
          <a:xfrm>
            <a:off x="284959" y="6138390"/>
            <a:ext cx="1786307" cy="523220"/>
          </a:xfrm>
          <a:prstGeom prst="rect">
            <a:avLst/>
          </a:prstGeom>
          <a:noFill/>
        </p:spPr>
        <p:txBody>
          <a:bodyPr wrap="square" rtlCol="0">
            <a:spAutoFit/>
          </a:bodyPr>
          <a:lstStyle/>
          <a:p>
            <a:r>
              <a:rPr lang="en-US" dirty="0" smtClean="0"/>
              <a:t>[Nguyen</a:t>
            </a:r>
            <a:r>
              <a:rPr lang="en-US" dirty="0"/>
              <a:t>, T.H</a:t>
            </a:r>
            <a:r>
              <a:rPr lang="en-US" dirty="0" smtClean="0"/>
              <a:t>. et al,ICPE,2012]</a:t>
            </a:r>
            <a:endParaRPr lang="en-US" dirty="0"/>
          </a:p>
        </p:txBody>
      </p:sp>
      <p:sp>
        <p:nvSpPr>
          <p:cNvPr id="17" name="TextBox 16"/>
          <p:cNvSpPr txBox="1"/>
          <p:nvPr/>
        </p:nvSpPr>
        <p:spPr>
          <a:xfrm>
            <a:off x="3052633" y="6138390"/>
            <a:ext cx="1786307" cy="523220"/>
          </a:xfrm>
          <a:prstGeom prst="rect">
            <a:avLst/>
          </a:prstGeom>
          <a:noFill/>
        </p:spPr>
        <p:txBody>
          <a:bodyPr wrap="square" rtlCol="0">
            <a:spAutoFit/>
          </a:bodyPr>
          <a:lstStyle/>
          <a:p>
            <a:r>
              <a:rPr lang="en-US" dirty="0" smtClean="0"/>
              <a:t>[Cohen, I.. et al,OSDI,2004]</a:t>
            </a:r>
            <a:endParaRPr lang="en-US" dirty="0"/>
          </a:p>
        </p:txBody>
      </p:sp>
      <p:sp>
        <p:nvSpPr>
          <p:cNvPr id="18" name="TextBox 17"/>
          <p:cNvSpPr txBox="1"/>
          <p:nvPr/>
        </p:nvSpPr>
        <p:spPr>
          <a:xfrm>
            <a:off x="6312900" y="6138390"/>
            <a:ext cx="1786307" cy="523220"/>
          </a:xfrm>
          <a:prstGeom prst="rect">
            <a:avLst/>
          </a:prstGeom>
          <a:noFill/>
        </p:spPr>
        <p:txBody>
          <a:bodyPr wrap="square" rtlCol="0">
            <a:spAutoFit/>
          </a:bodyPr>
          <a:lstStyle/>
          <a:p>
            <a:r>
              <a:rPr lang="en-US" dirty="0" smtClean="0"/>
              <a:t>[Shang, W. et al,ICPE,2015]</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8342"/>
    </mc:Choice>
    <mc:Fallback xmlns="">
      <p:transition xmlns:p14="http://schemas.microsoft.com/office/powerpoint/2010/main" spd="slow" advTm="58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fade">
                                      <p:cBhvr>
                                        <p:cTn id="7" dur="1000"/>
                                        <p:tgtEl>
                                          <p:spTgt spid="141"/>
                                        </p:tgtEl>
                                      </p:cBhvr>
                                    </p:animEffect>
                                  </p:childTnLst>
                                </p:cTn>
                              </p:par>
                              <p:par>
                                <p:cTn id="8" presetID="10" presetClass="entr" presetSubtype="0" fill="hold" nodeType="withEffect">
                                  <p:stCondLst>
                                    <p:cond delay="0"/>
                                  </p:stCondLst>
                                  <p:childTnLst>
                                    <p:set>
                                      <p:cBhvr>
                                        <p:cTn id="9" dur="1" fill="hold">
                                          <p:stCondLst>
                                            <p:cond delay="0"/>
                                          </p:stCondLst>
                                        </p:cTn>
                                        <p:tgtEl>
                                          <p:spTgt spid="148"/>
                                        </p:tgtEl>
                                        <p:attrNameLst>
                                          <p:attrName>style.visibility</p:attrName>
                                        </p:attrNameLst>
                                      </p:cBhvr>
                                      <p:to>
                                        <p:strVal val="visible"/>
                                      </p:to>
                                    </p:set>
                                    <p:animEffect transition="in" filter="fade">
                                      <p:cBhvr>
                                        <p:cTn id="10" dur="1000"/>
                                        <p:tgtEl>
                                          <p:spTgt spid="1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fade">
                                      <p:cBhvr>
                                        <p:cTn id="18" dur="1000"/>
                                        <p:tgtEl>
                                          <p:spTgt spid="142"/>
                                        </p:tgtEl>
                                      </p:cBhvr>
                                    </p:animEffect>
                                  </p:childTnLst>
                                </p:cTn>
                              </p:par>
                              <p:par>
                                <p:cTn id="19" presetID="10" presetClass="entr" presetSubtype="0" fill="hold"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1000"/>
                                        <p:tgtEl>
                                          <p:spTgt spid="143"/>
                                        </p:tgtEl>
                                      </p:cBhvr>
                                    </p:animEffect>
                                  </p:childTnLst>
                                </p:cTn>
                              </p:par>
                              <p:par>
                                <p:cTn id="22" presetID="10" presetClass="entr" presetSubtype="0" fill="hold" nodeType="withEffect">
                                  <p:stCondLst>
                                    <p:cond delay="0"/>
                                  </p:stCondLst>
                                  <p:childTnLst>
                                    <p:set>
                                      <p:cBhvr>
                                        <p:cTn id="23" dur="1" fill="hold">
                                          <p:stCondLst>
                                            <p:cond delay="0"/>
                                          </p:stCondLst>
                                        </p:cTn>
                                        <p:tgtEl>
                                          <p:spTgt spid="149"/>
                                        </p:tgtEl>
                                        <p:attrNameLst>
                                          <p:attrName>style.visibility</p:attrName>
                                        </p:attrNameLst>
                                      </p:cBhvr>
                                      <p:to>
                                        <p:strVal val="visible"/>
                                      </p:to>
                                    </p:set>
                                    <p:animEffect transition="in" filter="fade">
                                      <p:cBhvr>
                                        <p:cTn id="24" dur="1000"/>
                                        <p:tgtEl>
                                          <p:spTgt spid="149"/>
                                        </p:tgtEl>
                                      </p:cBhvr>
                                    </p:animEffect>
                                  </p:childTnLst>
                                </p:cTn>
                              </p:par>
                              <p:par>
                                <p:cTn id="25" presetID="10" presetClass="entr" presetSubtype="0" fill="hold"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10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0"/>
                                        </p:tgtEl>
                                        <p:attrNameLst>
                                          <p:attrName>style.visibility</p:attrName>
                                        </p:attrNameLst>
                                      </p:cBhvr>
                                      <p:to>
                                        <p:strVal val="visible"/>
                                      </p:to>
                                    </p:set>
                                    <p:animEffect transition="in" filter="fade">
                                      <p:cBhvr>
                                        <p:cTn id="35" dur="1000"/>
                                        <p:tgtEl>
                                          <p:spTgt spid="140"/>
                                        </p:tgtEl>
                                      </p:cBhvr>
                                    </p:animEffect>
                                  </p:childTnLst>
                                </p:cTn>
                              </p:par>
                              <p:par>
                                <p:cTn id="36" presetID="10" presetClass="entr" presetSubtype="0" fill="hold"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fade">
                                      <p:cBhvr>
                                        <p:cTn id="38" dur="1000"/>
                                        <p:tgtEl>
                                          <p:spTgt spid="144"/>
                                        </p:tgtEl>
                                      </p:cBhvr>
                                    </p:animEffect>
                                  </p:childTnLst>
                                </p:cTn>
                              </p:par>
                              <p:par>
                                <p:cTn id="39" presetID="10" presetClass="entr" presetSubtype="0" fill="hold"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fade">
                                      <p:cBhvr>
                                        <p:cTn id="41" dur="1000"/>
                                        <p:tgtEl>
                                          <p:spTgt spid="145"/>
                                        </p:tgtEl>
                                      </p:cBhvr>
                                    </p:animEffect>
                                  </p:childTnLst>
                                </p:cTn>
                              </p:par>
                              <p:par>
                                <p:cTn id="42" presetID="10" presetClass="entr" presetSubtype="0" fill="hold" nodeType="withEffect">
                                  <p:stCondLst>
                                    <p:cond delay="0"/>
                                  </p:stCondLst>
                                  <p:childTnLst>
                                    <p:set>
                                      <p:cBhvr>
                                        <p:cTn id="43" dur="1" fill="hold">
                                          <p:stCondLst>
                                            <p:cond delay="0"/>
                                          </p:stCondLst>
                                        </p:cTn>
                                        <p:tgtEl>
                                          <p:spTgt spid="146"/>
                                        </p:tgtEl>
                                        <p:attrNameLst>
                                          <p:attrName>style.visibility</p:attrName>
                                        </p:attrNameLst>
                                      </p:cBhvr>
                                      <p:to>
                                        <p:strVal val="visible"/>
                                      </p:to>
                                    </p:set>
                                    <p:animEffect transition="in" filter="fade">
                                      <p:cBhvr>
                                        <p:cTn id="44" dur="1000"/>
                                        <p:tgtEl>
                                          <p:spTgt spid="146"/>
                                        </p:tgtEl>
                                      </p:cBhvr>
                                    </p:animEffect>
                                  </p:childTnLst>
                                </p:cTn>
                              </p:par>
                              <p:par>
                                <p:cTn id="45" presetID="10" presetClass="entr" presetSubtype="0" fill="hold" nodeType="withEffect">
                                  <p:stCondLst>
                                    <p:cond delay="0"/>
                                  </p:stCondLst>
                                  <p:childTnLst>
                                    <p:set>
                                      <p:cBhvr>
                                        <p:cTn id="46" dur="1" fill="hold">
                                          <p:stCondLst>
                                            <p:cond delay="0"/>
                                          </p:stCondLst>
                                        </p:cTn>
                                        <p:tgtEl>
                                          <p:spTgt spid="147"/>
                                        </p:tgtEl>
                                        <p:attrNameLst>
                                          <p:attrName>style.visibility</p:attrName>
                                        </p:attrNameLst>
                                      </p:cBhvr>
                                      <p:to>
                                        <p:strVal val="visible"/>
                                      </p:to>
                                    </p:set>
                                    <p:animEffect transition="in" filter="fade">
                                      <p:cBhvr>
                                        <p:cTn id="47" dur="1000"/>
                                        <p:tgtEl>
                                          <p:spTgt spid="1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60</a:t>
            </a:fld>
            <a:endParaRPr lang="en"/>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Shape 69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61</a:t>
            </a:fld>
            <a:endParaRPr lang="en"/>
          </a:p>
        </p:txBody>
      </p:sp>
      <p:sp>
        <p:nvSpPr>
          <p:cNvPr id="699" name="Shape 69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00" name="Shape 70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01" name="Shape 701"/>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a:spcBef>
                <a:spcPts val="0"/>
              </a:spcBef>
              <a:buNone/>
            </a:pPr>
            <a:r>
              <a:rPr lang="en" sz="4000">
                <a:solidFill>
                  <a:srgbClr val="CC0000"/>
                </a:solidFill>
              </a:rPr>
              <a:t>CS: </a:t>
            </a:r>
            <a:r>
              <a:rPr lang="en" sz="2400">
                <a:solidFill>
                  <a:srgbClr val="CC0000"/>
                </a:solidFill>
              </a:rPr>
              <a:t>Most performance metrics do not follow the same shape of the</a:t>
            </a:r>
          </a:p>
          <a:p>
            <a:pPr lvl="0" rtl="0">
              <a:spcBef>
                <a:spcPts val="0"/>
              </a:spcBef>
              <a:buClr>
                <a:schemeClr val="dk1"/>
              </a:buClr>
              <a:buSzPct val="45833"/>
              <a:buFont typeface="Arial"/>
              <a:buNone/>
            </a:pPr>
            <a:r>
              <a:rPr lang="en" sz="2400">
                <a:solidFill>
                  <a:srgbClr val="CC0000"/>
                </a:solidFill>
              </a:rPr>
              <a:t>distribution in virtual and physical environments.</a:t>
            </a:r>
          </a:p>
        </p:txBody>
      </p:sp>
      <p:pic>
        <p:nvPicPr>
          <p:cNvPr id="702" name="Shape 702" descr="CS_qq-1.png"/>
          <p:cNvPicPr preferRelativeResize="0"/>
          <p:nvPr/>
        </p:nvPicPr>
        <p:blipFill rotWithShape="1">
          <a:blip r:embed="rId3">
            <a:alphaModFix/>
          </a:blip>
          <a:srcRect b="65418"/>
          <a:stretch/>
        </p:blipFill>
        <p:spPr>
          <a:xfrm>
            <a:off x="1104887" y="1877387"/>
            <a:ext cx="6934223" cy="3103226"/>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Shape 707"/>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DS2: Heatmap</a:t>
            </a:r>
          </a:p>
        </p:txBody>
      </p:sp>
      <p:sp>
        <p:nvSpPr>
          <p:cNvPr id="708" name="Shape 708"/>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62</a:t>
            </a:fld>
            <a:endParaRPr lang="en"/>
          </a:p>
        </p:txBody>
      </p:sp>
      <p:sp>
        <p:nvSpPr>
          <p:cNvPr id="709" name="Shape 709"/>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0" name="Shape 710"/>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711" name="Shape 711" descr="heatmap_DS2-1.png"/>
          <p:cNvPicPr preferRelativeResize="0"/>
          <p:nvPr/>
        </p:nvPicPr>
        <p:blipFill>
          <a:blip r:embed="rId3">
            <a:alphaModFix/>
          </a:blip>
          <a:stretch>
            <a:fillRect/>
          </a:stretch>
        </p:blipFill>
        <p:spPr>
          <a:xfrm>
            <a:off x="0" y="1645225"/>
            <a:ext cx="9144000" cy="42306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Shape 716"/>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17" name="Shape 71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63</a:t>
            </a:fld>
            <a:endParaRPr lang="en"/>
          </a:p>
        </p:txBody>
      </p:sp>
      <p:sp>
        <p:nvSpPr>
          <p:cNvPr id="718" name="Shape 718"/>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19" name="Shape 719"/>
          <p:cNvSpPr txBox="1"/>
          <p:nvPr/>
        </p:nvSpPr>
        <p:spPr>
          <a:xfrm>
            <a:off x="914550" y="2712050"/>
            <a:ext cx="7344300" cy="31638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720" name="Shape 720"/>
          <p:cNvSpPr txBox="1">
            <a:spLocks noGrp="1"/>
          </p:cNvSpPr>
          <p:nvPr>
            <p:ph type="body" idx="1"/>
          </p:nvPr>
        </p:nvSpPr>
        <p:spPr>
          <a:xfrm>
            <a:off x="311700" y="2605149"/>
            <a:ext cx="8520600" cy="3921600"/>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Clr>
                <a:schemeClr val="dk2"/>
              </a:buClr>
              <a:buSzPct val="100000"/>
              <a:buFont typeface="Arial"/>
            </a:pPr>
            <a:r>
              <a:rPr lang="en" sz="3000"/>
              <a:t>Internal Validation</a:t>
            </a:r>
          </a:p>
          <a:p>
            <a:pPr marL="914400" marR="0" lvl="1" indent="-419100" algn="l" rtl="0">
              <a:lnSpc>
                <a:spcPct val="115000"/>
              </a:lnSpc>
              <a:spcBef>
                <a:spcPts val="0"/>
              </a:spcBef>
              <a:spcAft>
                <a:spcPts val="1600"/>
              </a:spcAft>
              <a:buSzPct val="100000"/>
            </a:pPr>
            <a:r>
              <a:rPr lang="en" sz="3000"/>
              <a:t>Ten-fold Cross validation</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p:txBody>
      </p:sp>
      <p:pic>
        <p:nvPicPr>
          <p:cNvPr id="721" name="Shape 721"/>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22" name="Shape 722"/>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aphicFrame>
        <p:nvGraphicFramePr>
          <p:cNvPr id="723" name="Shape 723"/>
          <p:cNvGraphicFramePr/>
          <p:nvPr/>
        </p:nvGraphicFramePr>
        <p:xfrm>
          <a:off x="967150" y="3870125"/>
          <a:ext cx="7239100" cy="1981049"/>
        </p:xfrm>
        <a:graphic>
          <a:graphicData uri="http://schemas.openxmlformats.org/drawingml/2006/table">
            <a:tbl>
              <a:tblPr>
                <a:noFill/>
                <a:tableStyleId>{F85390F1-6ABE-4E57-A07A-B93CD0E74D6F}</a:tableStyleId>
              </a:tblPr>
              <a:tblGrid>
                <a:gridCol w="658100"/>
                <a:gridCol w="658100"/>
                <a:gridCol w="658100"/>
                <a:gridCol w="658100"/>
                <a:gridCol w="658100"/>
                <a:gridCol w="658100"/>
                <a:gridCol w="658100"/>
                <a:gridCol w="658100"/>
                <a:gridCol w="658100"/>
                <a:gridCol w="658100"/>
                <a:gridCol w="658100"/>
              </a:tblGrid>
              <a:tr h="381000">
                <a:tc>
                  <a:txBody>
                    <a:bodyPr/>
                    <a:lstStyle/>
                    <a:p>
                      <a:pPr lvl="0">
                        <a:spcBef>
                          <a:spcPts val="0"/>
                        </a:spcBef>
                        <a:buNone/>
                      </a:pPr>
                      <a:r>
                        <a:rPr lang="en"/>
                        <a:t>k=1</a:t>
                      </a:r>
                    </a:p>
                  </a:txBody>
                  <a:tcPr marL="91425" marR="91425" marT="91425" marB="91425"/>
                </a:tc>
                <a:tc>
                  <a:txBody>
                    <a:bodyPr/>
                    <a:lstStyle/>
                    <a:p>
                      <a:pPr lvl="0">
                        <a:spcBef>
                          <a:spcPts val="0"/>
                        </a:spcBef>
                        <a:buNone/>
                      </a:pPr>
                      <a:r>
                        <a:rPr lang="en"/>
                        <a:t>Test</a:t>
                      </a:r>
                    </a:p>
                  </a:txBody>
                  <a:tcPr marL="91425" marR="91425" marT="91425" marB="91425">
                    <a:lnB w="9525" cap="flat" cmpd="sng">
                      <a:solidFill>
                        <a:srgbClr val="9E9E9E"/>
                      </a:solidFill>
                      <a:prstDash val="solid"/>
                      <a:round/>
                      <a:headEnd type="none" w="med" len="med"/>
                      <a:tailEnd type="none" w="med" len="med"/>
                    </a:lnB>
                    <a:solidFill>
                      <a:srgbClr val="FFFF00"/>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c>
                  <a:txBody>
                    <a:bodyPr/>
                    <a:lstStyle/>
                    <a:p>
                      <a:pPr lvl="0">
                        <a:spcBef>
                          <a:spcPts val="0"/>
                        </a:spcBef>
                        <a:buNone/>
                      </a:pPr>
                      <a:r>
                        <a:rPr lang="en"/>
                        <a:t>Train</a:t>
                      </a:r>
                    </a:p>
                  </a:txBody>
                  <a:tcPr marL="91425" marR="91425" marT="91425" marB="91425">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k=2</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k=3</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r>
              <a:tr h="381000">
                <a:tc>
                  <a:txBody>
                    <a:bodyPr/>
                    <a:lstStyle/>
                    <a:p>
                      <a:pPr lvl="0">
                        <a:spcBef>
                          <a:spcPts val="0"/>
                        </a:spcBef>
                        <a:buNone/>
                      </a:pPr>
                      <a:r>
                        <a:rPr lang="en">
                          <a:solidFill>
                            <a:schemeClr val="dk1"/>
                          </a:solidFill>
                        </a:rPr>
                        <a:t>k=10</a:t>
                      </a:r>
                    </a:p>
                  </a:txBody>
                  <a:tcPr marL="91425" marR="91425" marT="91425" marB="91425">
                    <a:lnR w="9525" cap="flat" cmpd="sng">
                      <a:solidFill>
                        <a:srgbClr val="9E9E9E"/>
                      </a:solidFill>
                      <a:prstDash val="solid"/>
                      <a:round/>
                      <a:headEnd type="none" w="med" len="med"/>
                      <a:tailEnd type="none" w="med" len="med"/>
                    </a:lnR>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solidFill>
                            <a:schemeClr val="dk1"/>
                          </a:solidFill>
                        </a:rPr>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Train</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B6D7A8"/>
                    </a:solidFill>
                  </a:tcPr>
                </a:tc>
                <a:tc>
                  <a:txBody>
                    <a:bodyPr/>
                    <a:lstStyle/>
                    <a:p>
                      <a:pPr lvl="0" rtl="0">
                        <a:spcBef>
                          <a:spcPts val="0"/>
                        </a:spcBef>
                        <a:buNone/>
                      </a:pPr>
                      <a:r>
                        <a:rPr lang="en"/>
                        <a:t>Test</a:t>
                      </a:r>
                    </a:p>
                  </a:txBody>
                  <a:tcPr marL="91425" marR="91425" marT="91425" marB="91425">
                    <a:lnL w="9525" cap="flat" cmpd="sng">
                      <a:solidFill>
                        <a:srgbClr val="9E9E9E"/>
                      </a:solidFill>
                      <a:prstDash val="solid"/>
                      <a:round/>
                      <a:headEnd type="none" w="med" len="med"/>
                      <a:tailEnd type="none" w="med" len="med"/>
                    </a:lnL>
                    <a:lnR w="9525" cap="flat" cmpd="sng">
                      <a:solidFill>
                        <a:srgbClr val="9E9E9E"/>
                      </a:solidFill>
                      <a:prstDash val="solid"/>
                      <a:round/>
                      <a:headEnd type="none" w="med" len="med"/>
                      <a:tailEnd type="none" w="med" len="med"/>
                    </a:lnR>
                    <a:lnT w="9525" cap="flat" cmpd="sng">
                      <a:solidFill>
                        <a:srgbClr val="9E9E9E"/>
                      </a:solidFill>
                      <a:prstDash val="solid"/>
                      <a:round/>
                      <a:headEnd type="none" w="med" len="med"/>
                      <a:tailEnd type="none" w="med" len="med"/>
                    </a:lnT>
                    <a:lnB w="9525" cap="flat" cmpd="sng">
                      <a:solidFill>
                        <a:srgbClr val="9E9E9E"/>
                      </a:solidFill>
                      <a:prstDash val="solid"/>
                      <a:round/>
                      <a:headEnd type="none" w="med" len="med"/>
                      <a:tailEnd type="none" w="med" len="med"/>
                    </a:lnB>
                    <a:solidFill>
                      <a:srgbClr val="FFFF00"/>
                    </a:solid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Model Verification</a:t>
            </a:r>
          </a:p>
        </p:txBody>
      </p:sp>
      <p:sp>
        <p:nvSpPr>
          <p:cNvPr id="729" name="Shape 729"/>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64</a:t>
            </a:fld>
            <a:endParaRPr lang="en"/>
          </a:p>
        </p:txBody>
      </p:sp>
      <p:sp>
        <p:nvSpPr>
          <p:cNvPr id="730" name="Shape 730"/>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31" name="Shape 731"/>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External Validation</a:t>
            </a:r>
          </a:p>
          <a:p>
            <a:pPr marL="914400" marR="0" lvl="1" indent="-419100" algn="l" rtl="0">
              <a:lnSpc>
                <a:spcPct val="115000"/>
              </a:lnSpc>
              <a:spcBef>
                <a:spcPts val="0"/>
              </a:spcBef>
              <a:spcAft>
                <a:spcPts val="1600"/>
              </a:spcAft>
              <a:buSzPct val="100000"/>
            </a:pPr>
            <a:r>
              <a:rPr lang="en" sz="3000"/>
              <a:t>Normalization by load</a:t>
            </a:r>
          </a:p>
          <a:p>
            <a:pPr marL="0" marR="0" lvl="0" indent="0" algn="l" rtl="0">
              <a:lnSpc>
                <a:spcPct val="115000"/>
              </a:lnSpc>
              <a:spcBef>
                <a:spcPts val="0"/>
              </a:spcBef>
              <a:spcAft>
                <a:spcPts val="1600"/>
              </a:spcAft>
              <a:buNone/>
            </a:pPr>
            <a:endParaRPr sz="3000">
              <a:solidFill>
                <a:srgbClr val="EFEFEF"/>
              </a:solidFill>
            </a:endParaRPr>
          </a:p>
        </p:txBody>
      </p:sp>
      <p:pic>
        <p:nvPicPr>
          <p:cNvPr id="732" name="Shape 732"/>
          <p:cNvPicPr preferRelativeResize="0"/>
          <p:nvPr/>
        </p:nvPicPr>
        <p:blipFill>
          <a:blip r:embed="rId3">
            <a:alphaModFix/>
          </a:blip>
          <a:stretch>
            <a:fillRect/>
          </a:stretch>
        </p:blipFill>
        <p:spPr>
          <a:xfrm>
            <a:off x="7212495" y="136049"/>
            <a:ext cx="1754250" cy="1818298"/>
          </a:xfrm>
          <a:prstGeom prst="rect">
            <a:avLst/>
          </a:prstGeom>
          <a:noFill/>
          <a:ln>
            <a:noFill/>
          </a:ln>
        </p:spPr>
      </p:pic>
      <p:sp>
        <p:nvSpPr>
          <p:cNvPr id="733" name="Shape 733"/>
          <p:cNvSpPr/>
          <p:nvPr/>
        </p:nvSpPr>
        <p:spPr>
          <a:xfrm>
            <a:off x="8214000" y="1301625"/>
            <a:ext cx="633600" cy="524700"/>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734" name="Shape 734" descr="CodeCogsEqn (1).png"/>
          <p:cNvPicPr preferRelativeResize="0"/>
          <p:nvPr/>
        </p:nvPicPr>
        <p:blipFill>
          <a:blip r:embed="rId4">
            <a:alphaModFix/>
          </a:blip>
          <a:stretch>
            <a:fillRect/>
          </a:stretch>
        </p:blipFill>
        <p:spPr>
          <a:xfrm>
            <a:off x="1838725" y="3645237"/>
            <a:ext cx="5495925" cy="246697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Shape 739"/>
          <p:cNvSpPr txBox="1">
            <a:spLocks noGrp="1"/>
          </p:cNvSpPr>
          <p:nvPr>
            <p:ph type="title"/>
          </p:nvPr>
        </p:nvSpPr>
        <p:spPr>
          <a:xfrm>
            <a:off x="311700" y="247000"/>
            <a:ext cx="8520600" cy="1010400"/>
          </a:xfrm>
          <a:prstGeom prst="rect">
            <a:avLst/>
          </a:prstGeom>
        </p:spPr>
        <p:txBody>
          <a:bodyPr lIns="91425" tIns="91425" rIns="91425" bIns="91425" anchor="t" anchorCtr="0">
            <a:noAutofit/>
          </a:bodyPr>
          <a:lstStyle/>
          <a:p>
            <a:pPr lvl="0" rtl="0">
              <a:spcBef>
                <a:spcPts val="0"/>
              </a:spcBef>
              <a:buNone/>
            </a:pPr>
            <a:r>
              <a:rPr lang="en" sz="3800">
                <a:solidFill>
                  <a:srgbClr val="CC0000"/>
                </a:solidFill>
              </a:rPr>
              <a:t>Discrepancy: Absolute % Error</a:t>
            </a:r>
          </a:p>
        </p:txBody>
      </p:sp>
      <p:sp>
        <p:nvSpPr>
          <p:cNvPr id="740" name="Shape 74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65</a:t>
            </a:fld>
            <a:endParaRPr lang="en"/>
          </a:p>
        </p:txBody>
      </p:sp>
      <p:sp>
        <p:nvSpPr>
          <p:cNvPr id="741" name="Shape 741"/>
          <p:cNvSpPr txBox="1"/>
          <p:nvPr/>
        </p:nvSpPr>
        <p:spPr>
          <a:xfrm>
            <a:off x="959400" y="1954350"/>
            <a:ext cx="7254600" cy="39216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742" name="Shape 742"/>
          <p:cNvSpPr txBox="1">
            <a:spLocks noGrp="1"/>
          </p:cNvSpPr>
          <p:nvPr>
            <p:ph type="body" idx="1"/>
          </p:nvPr>
        </p:nvSpPr>
        <p:spPr>
          <a:xfrm>
            <a:off x="311700" y="2204374"/>
            <a:ext cx="8520600" cy="1504499"/>
          </a:xfrm>
          <a:prstGeom prst="rect">
            <a:avLst/>
          </a:prstGeom>
        </p:spPr>
        <p:txBody>
          <a:bodyPr lIns="91425" tIns="91425" rIns="91425" bIns="91425" anchor="t" anchorCtr="0">
            <a:noAutofit/>
          </a:bodyPr>
          <a:lstStyle/>
          <a:p>
            <a:pPr marL="457200" marR="0" lvl="0" indent="-419100" algn="l" rtl="0">
              <a:lnSpc>
                <a:spcPct val="115000"/>
              </a:lnSpc>
              <a:spcBef>
                <a:spcPts val="0"/>
              </a:spcBef>
              <a:spcAft>
                <a:spcPts val="1600"/>
              </a:spcAft>
              <a:buSzPct val="100000"/>
            </a:pPr>
            <a:r>
              <a:rPr lang="en" sz="3000"/>
              <a:t>Median Absolute Percentage Error (</a:t>
            </a:r>
            <a:r>
              <a:rPr lang="en" sz="3000" i="1"/>
              <a:t>MAPE</a:t>
            </a:r>
            <a:r>
              <a:rPr lang="en" sz="3000"/>
              <a:t>)</a:t>
            </a:r>
          </a:p>
          <a:p>
            <a:pPr marR="0" lvl="0" algn="l" rtl="0">
              <a:lnSpc>
                <a:spcPct val="115000"/>
              </a:lnSpc>
              <a:spcBef>
                <a:spcPts val="0"/>
              </a:spcBef>
              <a:spcAft>
                <a:spcPts val="1600"/>
              </a:spcAft>
              <a:buNone/>
            </a:pPr>
            <a:r>
              <a:rPr lang="en" sz="3000"/>
              <a:t>Throughput: 100 requests/minute</a:t>
            </a:r>
          </a:p>
          <a:p>
            <a:pPr marR="0" lvl="0" algn="l" rtl="0">
              <a:lnSpc>
                <a:spcPct val="115000"/>
              </a:lnSpc>
              <a:spcBef>
                <a:spcPts val="0"/>
              </a:spcBef>
              <a:spcAft>
                <a:spcPts val="1600"/>
              </a:spcAft>
              <a:buNone/>
            </a:pPr>
            <a:r>
              <a:rPr lang="en" sz="3000"/>
              <a:t>Predicted: 110 requests/minute</a:t>
            </a:r>
          </a:p>
          <a:p>
            <a:pPr marR="0" lvl="0" algn="l" rtl="0">
              <a:lnSpc>
                <a:spcPct val="115000"/>
              </a:lnSpc>
              <a:spcBef>
                <a:spcPts val="0"/>
              </a:spcBef>
              <a:spcAft>
                <a:spcPts val="1600"/>
              </a:spcAft>
              <a:buNone/>
            </a:pPr>
            <a:endParaRPr sz="3000"/>
          </a:p>
          <a:p>
            <a:pPr marR="0" lvl="0" algn="l" rtl="0">
              <a:lnSpc>
                <a:spcPct val="115000"/>
              </a:lnSpc>
              <a:spcBef>
                <a:spcPts val="0"/>
              </a:spcBef>
              <a:spcAft>
                <a:spcPts val="1600"/>
              </a:spcAft>
              <a:buNone/>
            </a:pPr>
            <a:endParaRPr sz="3000"/>
          </a:p>
          <a:p>
            <a:pPr marL="0" marR="0" lvl="0" indent="0" algn="l" rtl="0">
              <a:lnSpc>
                <a:spcPct val="115000"/>
              </a:lnSpc>
              <a:spcBef>
                <a:spcPts val="0"/>
              </a:spcBef>
              <a:spcAft>
                <a:spcPts val="1600"/>
              </a:spcAft>
              <a:buNone/>
            </a:pPr>
            <a:endParaRPr sz="3000">
              <a:solidFill>
                <a:srgbClr val="EFEFEF"/>
              </a:solidFill>
            </a:endParaRPr>
          </a:p>
        </p:txBody>
      </p:sp>
      <p:pic>
        <p:nvPicPr>
          <p:cNvPr id="743" name="Shape 743" descr="CodeCogsEqn (2).png"/>
          <p:cNvPicPr preferRelativeResize="0"/>
          <p:nvPr/>
        </p:nvPicPr>
        <p:blipFill>
          <a:blip r:embed="rId3">
            <a:alphaModFix/>
          </a:blip>
          <a:stretch>
            <a:fillRect/>
          </a:stretch>
        </p:blipFill>
        <p:spPr>
          <a:xfrm>
            <a:off x="1741750" y="4686225"/>
            <a:ext cx="5370699" cy="9315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Shape 748"/>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Limitations</a:t>
            </a:r>
          </a:p>
        </p:txBody>
      </p:sp>
      <p:sp>
        <p:nvSpPr>
          <p:cNvPr id="749" name="Shape 749"/>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More case studies</a:t>
            </a:r>
          </a:p>
          <a:p>
            <a:pPr marL="457200" lvl="0" indent="-419100" rtl="0">
              <a:spcBef>
                <a:spcPts val="0"/>
              </a:spcBef>
              <a:buSzPct val="100000"/>
            </a:pPr>
            <a:r>
              <a:rPr lang="en" sz="3000"/>
              <a:t>Quality of performance tests and recorded values.</a:t>
            </a:r>
          </a:p>
          <a:p>
            <a:pPr marL="457200" lvl="0" indent="-419100" rtl="0">
              <a:spcBef>
                <a:spcPts val="0"/>
              </a:spcBef>
              <a:buSzPct val="100000"/>
            </a:pPr>
            <a:r>
              <a:rPr lang="en" sz="3000"/>
              <a:t>Other types of workload variation.</a:t>
            </a:r>
          </a:p>
          <a:p>
            <a:pPr marL="457200" lvl="0" indent="-419100" rtl="0">
              <a:spcBef>
                <a:spcPts val="0"/>
              </a:spcBef>
              <a:buSzPct val="100000"/>
            </a:pPr>
            <a:r>
              <a:rPr lang="en" sz="3000"/>
              <a:t>Hint of overfitting of models.</a:t>
            </a:r>
          </a:p>
          <a:p>
            <a:pPr marL="457200" lvl="0" indent="-419100" rtl="0">
              <a:spcBef>
                <a:spcPts val="0"/>
              </a:spcBef>
              <a:buSzPct val="100000"/>
            </a:pPr>
            <a:r>
              <a:rPr lang="en" sz="3000"/>
              <a:t>Choice of intervals (for e.g. 9 hours, 10 seconds)</a:t>
            </a:r>
          </a:p>
          <a:p>
            <a:pPr marL="457200" lvl="0" indent="-419100" rtl="0">
              <a:spcBef>
                <a:spcPts val="0"/>
              </a:spcBef>
              <a:buSzPct val="100000"/>
            </a:pPr>
            <a:r>
              <a:rPr lang="en" sz="3000"/>
              <a:t>The complete system: user’s point of view.</a:t>
            </a:r>
          </a:p>
        </p:txBody>
      </p:sp>
      <p:sp>
        <p:nvSpPr>
          <p:cNvPr id="750" name="Shape 750"/>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66</a:t>
            </a:fld>
            <a:endParaRPr lang="en"/>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Shape 755"/>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Future Work</a:t>
            </a:r>
          </a:p>
        </p:txBody>
      </p:sp>
      <p:sp>
        <p:nvSpPr>
          <p:cNvPr id="756" name="Shape 756"/>
          <p:cNvSpPr txBox="1">
            <a:spLocks noGrp="1"/>
          </p:cNvSpPr>
          <p:nvPr>
            <p:ph type="body" idx="1"/>
          </p:nvPr>
        </p:nvSpPr>
        <p:spPr>
          <a:xfrm>
            <a:off x="311700" y="1113299"/>
            <a:ext cx="8520600" cy="4516800"/>
          </a:xfrm>
          <a:prstGeom prst="rect">
            <a:avLst/>
          </a:prstGeom>
        </p:spPr>
        <p:txBody>
          <a:bodyPr lIns="91425" tIns="91425" rIns="91425" bIns="91425" anchor="t" anchorCtr="0">
            <a:noAutofit/>
          </a:bodyPr>
          <a:lstStyle/>
          <a:p>
            <a:pPr marL="457200" lvl="0" indent="-419100" rtl="0">
              <a:spcBef>
                <a:spcPts val="0"/>
              </a:spcBef>
              <a:buSzPct val="100000"/>
            </a:pPr>
            <a:r>
              <a:rPr lang="en" sz="3000"/>
              <a:t>Reproducing known performance regressions in heterogeneous environments.</a:t>
            </a:r>
          </a:p>
          <a:p>
            <a:pPr lvl="0" rtl="0">
              <a:spcBef>
                <a:spcPts val="0"/>
              </a:spcBef>
              <a:buNone/>
            </a:pPr>
            <a:endParaRPr sz="3000"/>
          </a:p>
          <a:p>
            <a:pPr marL="457200" lvl="0" indent="-419100" rtl="0">
              <a:spcBef>
                <a:spcPts val="0"/>
              </a:spcBef>
              <a:buSzPct val="100000"/>
            </a:pPr>
            <a:r>
              <a:rPr lang="en" sz="3000"/>
              <a:t>Replicating our experiments in cloud environments.</a:t>
            </a:r>
          </a:p>
          <a:p>
            <a:pPr lvl="0" rtl="0">
              <a:spcBef>
                <a:spcPts val="0"/>
              </a:spcBef>
              <a:buNone/>
            </a:pPr>
            <a:endParaRPr sz="3000"/>
          </a:p>
          <a:p>
            <a:pPr marL="457200" lvl="0" indent="-419100" rtl="0">
              <a:spcBef>
                <a:spcPts val="0"/>
              </a:spcBef>
              <a:buSzPct val="100000"/>
            </a:pPr>
            <a:r>
              <a:rPr lang="en" sz="3000"/>
              <a:t>Designing automating techniques.</a:t>
            </a:r>
          </a:p>
          <a:p>
            <a:pPr lvl="0" rtl="0">
              <a:spcBef>
                <a:spcPts val="0"/>
              </a:spcBef>
              <a:buNone/>
            </a:pPr>
            <a:endParaRPr sz="3000"/>
          </a:p>
        </p:txBody>
      </p:sp>
      <p:sp>
        <p:nvSpPr>
          <p:cNvPr id="757" name="Shape 757"/>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67</a:t>
            </a:fld>
            <a:endParaRPr lang="en"/>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83" name="Shape 8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84" name="Shape 8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85" name="Shape 8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86" name="Shape 8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87" name="Shape 87"/>
          <p:cNvSpPr txBox="1"/>
          <p:nvPr/>
        </p:nvSpPr>
        <p:spPr>
          <a:xfrm>
            <a:off x="0" y="6463575"/>
            <a:ext cx="3664500" cy="3945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endParaRPr lang="en" sz="800"/>
          </a:p>
          <a:p>
            <a:pPr lvl="0" rtl="0">
              <a:spcBef>
                <a:spcPts val="0"/>
              </a:spcBef>
              <a:buNone/>
            </a:pPr>
            <a:endParaRPr sz="800"/>
          </a:p>
        </p:txBody>
      </p:sp>
    </p:spTree>
  </p:cSld>
  <p:clrMapOvr>
    <a:masterClrMapping/>
  </p:clrMapOvr>
  <mc:AlternateContent xmlns:mc="http://schemas.openxmlformats.org/markup-compatibility/2006" xmlns:p14="http://schemas.microsoft.com/office/powerpoint/2010/main">
    <mc:Choice Requires="p14">
      <p:transition spd="slow" p14:dur="2000" advTm="3715"/>
    </mc:Choice>
    <mc:Fallback xmlns="">
      <p:transition xmlns:p14="http://schemas.microsoft.com/office/powerpoint/2010/main" spd="slow" advTm="3715"/>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FFD6D6"/>
                </a:solidFill>
              </a:rPr>
              <a:t>How is a performance regression detected?</a:t>
            </a:r>
          </a:p>
        </p:txBody>
      </p:sp>
      <p:sp>
        <p:nvSpPr>
          <p:cNvPr id="93" name="Shape 93"/>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94" name="Shape 94"/>
          <p:cNvPicPr preferRelativeResize="0"/>
          <p:nvPr/>
        </p:nvPicPr>
        <p:blipFill>
          <a:blip r:embed="rId3">
            <a:alphaModFix amt="7000"/>
          </a:blip>
          <a:stretch>
            <a:fillRect/>
          </a:stretch>
        </p:blipFill>
        <p:spPr>
          <a:xfrm>
            <a:off x="1353700" y="1831224"/>
            <a:ext cx="6436599" cy="4048824"/>
          </a:xfrm>
          <a:prstGeom prst="rect">
            <a:avLst/>
          </a:prstGeom>
          <a:noFill/>
          <a:ln>
            <a:noFill/>
          </a:ln>
        </p:spPr>
      </p:pic>
      <p:sp>
        <p:nvSpPr>
          <p:cNvPr id="95" name="Shape 95"/>
          <p:cNvSpPr txBox="1"/>
          <p:nvPr/>
        </p:nvSpPr>
        <p:spPr>
          <a:xfrm>
            <a:off x="1353700" y="1795100"/>
            <a:ext cx="5115900" cy="13344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rgbClr val="CC0000"/>
                </a:solidFill>
              </a:rPr>
              <a:t>What if you need to modify your environment?</a:t>
            </a:r>
          </a:p>
        </p:txBody>
      </p:sp>
      <p:pic>
        <p:nvPicPr>
          <p:cNvPr id="96" name="Shape 96" descr="Question-Guy-2400px.png"/>
          <p:cNvPicPr preferRelativeResize="0"/>
          <p:nvPr/>
        </p:nvPicPr>
        <p:blipFill>
          <a:blip r:embed="rId4">
            <a:alphaModFix/>
          </a:blip>
          <a:stretch>
            <a:fillRect/>
          </a:stretch>
        </p:blipFill>
        <p:spPr>
          <a:xfrm>
            <a:off x="6661223" y="1396699"/>
            <a:ext cx="1928425" cy="2131197"/>
          </a:xfrm>
          <a:prstGeom prst="rect">
            <a:avLst/>
          </a:prstGeom>
          <a:noFill/>
          <a:ln>
            <a:noFill/>
          </a:ln>
        </p:spPr>
      </p:pic>
      <p:sp>
        <p:nvSpPr>
          <p:cNvPr id="97" name="Shape 97"/>
          <p:cNvSpPr txBox="1"/>
          <p:nvPr/>
        </p:nvSpPr>
        <p:spPr>
          <a:xfrm>
            <a:off x="0" y="6347800"/>
            <a:ext cx="3664500" cy="510300"/>
          </a:xfrm>
          <a:prstGeom prst="rect">
            <a:avLst/>
          </a:prstGeom>
          <a:noFill/>
          <a:ln>
            <a:noFill/>
          </a:ln>
        </p:spPr>
        <p:txBody>
          <a:bodyPr lIns="91425" tIns="91425" rIns="91425" bIns="91425" anchor="t" anchorCtr="0">
            <a:noAutofit/>
          </a:bodyPr>
          <a:lstStyle/>
          <a:p>
            <a:pPr lvl="0" rtl="0">
              <a:spcBef>
                <a:spcPts val="0"/>
              </a:spcBef>
              <a:buNone/>
            </a:pPr>
            <a:r>
              <a:rPr lang="en" sz="800"/>
              <a:t>Image: </a:t>
            </a:r>
            <a:br>
              <a:rPr lang="en" sz="800"/>
            </a:br>
            <a:r>
              <a:rPr lang="en" sz="800"/>
              <a:t>https://openclipart.org/detail/191766/question-guy</a:t>
            </a:r>
            <a:br>
              <a:rPr lang="en" sz="800"/>
            </a:br>
            <a:r>
              <a:rPr lang="en" sz="800"/>
              <a:t>https://openclipart.org/detail/167198/two-virtual-machines</a:t>
            </a:r>
          </a:p>
          <a:p>
            <a:pPr lvl="0" rtl="0">
              <a:spcBef>
                <a:spcPts val="0"/>
              </a:spcBef>
              <a:buNone/>
            </a:pPr>
            <a:endParaRPr sz="800"/>
          </a:p>
        </p:txBody>
      </p:sp>
      <p:pic>
        <p:nvPicPr>
          <p:cNvPr id="98" name="Shape 98" descr="2-virtual-machines-800px.png"/>
          <p:cNvPicPr preferRelativeResize="0"/>
          <p:nvPr/>
        </p:nvPicPr>
        <p:blipFill>
          <a:blip r:embed="rId5">
            <a:alphaModFix/>
          </a:blip>
          <a:stretch>
            <a:fillRect/>
          </a:stretch>
        </p:blipFill>
        <p:spPr>
          <a:xfrm>
            <a:off x="2179001" y="3441749"/>
            <a:ext cx="4785973" cy="1806699"/>
          </a:xfrm>
          <a:prstGeom prst="rect">
            <a:avLst/>
          </a:prstGeom>
          <a:noFill/>
          <a:ln>
            <a:noFill/>
          </a:ln>
        </p:spPr>
      </p:pic>
      <p:sp>
        <p:nvSpPr>
          <p:cNvPr id="99" name="Shape 99"/>
          <p:cNvSpPr txBox="1"/>
          <p:nvPr/>
        </p:nvSpPr>
        <p:spPr>
          <a:xfrm>
            <a:off x="2471600" y="5248450"/>
            <a:ext cx="4284600" cy="427500"/>
          </a:xfrm>
          <a:prstGeom prst="rect">
            <a:avLst/>
          </a:prstGeom>
          <a:noFill/>
          <a:ln>
            <a:noFill/>
          </a:ln>
        </p:spPr>
        <p:txBody>
          <a:bodyPr lIns="91425" tIns="91425" rIns="91425" bIns="91425" anchor="t" anchorCtr="0">
            <a:noAutofit/>
          </a:bodyPr>
          <a:lstStyle/>
          <a:p>
            <a:pPr lvl="0" rtl="0">
              <a:spcBef>
                <a:spcPts val="0"/>
              </a:spcBef>
              <a:buNone/>
            </a:pPr>
            <a:r>
              <a:rPr lang="en" sz="3000">
                <a:solidFill>
                  <a:srgbClr val="CC0000"/>
                </a:solidFill>
              </a:rPr>
              <a:t>VIRTUAL MACHINES!</a:t>
            </a:r>
          </a:p>
        </p:txBody>
      </p:sp>
    </p:spTree>
  </p:cSld>
  <p:clrMapOvr>
    <a:masterClrMapping/>
  </p:clrMapOvr>
  <mc:AlternateContent xmlns:mc="http://schemas.openxmlformats.org/markup-compatibility/2006" xmlns:p14="http://schemas.microsoft.com/office/powerpoint/2010/main">
    <mc:Choice Requires="p14">
      <p:transition spd="slow" p14:dur="2000" advTm="23830"/>
    </mc:Choice>
    <mc:Fallback xmlns="">
      <p:transition xmlns:p14="http://schemas.microsoft.com/office/powerpoint/2010/main" spd="slow" advTm="238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311700" y="247000"/>
            <a:ext cx="8520600" cy="1761900"/>
          </a:xfrm>
          <a:prstGeom prst="rect">
            <a:avLst/>
          </a:prstGeom>
        </p:spPr>
        <p:txBody>
          <a:bodyPr lIns="91425" tIns="91425" rIns="91425" bIns="91425" anchor="t" anchorCtr="0">
            <a:noAutofit/>
          </a:bodyPr>
          <a:lstStyle/>
          <a:p>
            <a:pPr lvl="0" rtl="0">
              <a:spcBef>
                <a:spcPts val="0"/>
              </a:spcBef>
              <a:buNone/>
            </a:pPr>
            <a:r>
              <a:rPr lang="en" sz="4000">
                <a:solidFill>
                  <a:srgbClr val="CC0000"/>
                </a:solidFill>
              </a:rPr>
              <a:t>Examples from the industry</a:t>
            </a:r>
          </a:p>
        </p:txBody>
      </p:sp>
      <p:sp>
        <p:nvSpPr>
          <p:cNvPr id="105" name="Shape 105"/>
          <p:cNvSpPr txBox="1">
            <a:spLocks noGrp="1"/>
          </p:cNvSpPr>
          <p:nvPr>
            <p:ph type="sldNum" idx="12"/>
          </p:nvPr>
        </p:nvSpPr>
        <p:spPr>
          <a:xfrm>
            <a:off x="8472457" y="6217622"/>
            <a:ext cx="548700" cy="5247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06" name="Shape 106" descr="Snip20170713_2.png"/>
          <p:cNvPicPr preferRelativeResize="0"/>
          <p:nvPr/>
        </p:nvPicPr>
        <p:blipFill>
          <a:blip r:embed="rId3">
            <a:alphaModFix/>
          </a:blip>
          <a:stretch>
            <a:fillRect/>
          </a:stretch>
        </p:blipFill>
        <p:spPr>
          <a:xfrm>
            <a:off x="461925" y="1226125"/>
            <a:ext cx="8010525" cy="4505325"/>
          </a:xfrm>
          <a:prstGeom prst="rect">
            <a:avLst/>
          </a:prstGeom>
          <a:noFill/>
          <a:ln>
            <a:noFill/>
          </a:ln>
        </p:spPr>
      </p:pic>
      <p:sp>
        <p:nvSpPr>
          <p:cNvPr id="107" name="Shape 107"/>
          <p:cNvSpPr txBox="1"/>
          <p:nvPr/>
        </p:nvSpPr>
        <p:spPr>
          <a:xfrm>
            <a:off x="0" y="6431700"/>
            <a:ext cx="3524400" cy="426300"/>
          </a:xfrm>
          <a:prstGeom prst="rect">
            <a:avLst/>
          </a:prstGeom>
          <a:noFill/>
          <a:ln>
            <a:noFill/>
          </a:ln>
        </p:spPr>
        <p:txBody>
          <a:bodyPr lIns="91425" tIns="91425" rIns="91425" bIns="91425" anchor="ctr" anchorCtr="0">
            <a:noAutofit/>
          </a:bodyPr>
          <a:lstStyle/>
          <a:p>
            <a:pPr lvl="0" rtl="0">
              <a:spcBef>
                <a:spcPts val="0"/>
              </a:spcBef>
              <a:buNone/>
            </a:pPr>
            <a:r>
              <a:rPr lang="en" sz="800"/>
              <a:t>https://www.webperformance.com/library/reports/Virtualization2/index.html</a:t>
            </a:r>
          </a:p>
        </p:txBody>
      </p:sp>
    </p:spTree>
  </p:cSld>
  <p:clrMapOvr>
    <a:masterClrMapping/>
  </p:clrMapOvr>
  <mc:AlternateContent xmlns:mc="http://schemas.openxmlformats.org/markup-compatibility/2006" xmlns:p14="http://schemas.microsoft.com/office/powerpoint/2010/main">
    <mc:Choice Requires="p14">
      <p:transition spd="slow" p14:dur="2000" advTm="32942"/>
    </mc:Choice>
    <mc:Fallback xmlns="">
      <p:transition xmlns:p14="http://schemas.microsoft.com/office/powerpoint/2010/main" spd="slow" advTm="32942"/>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8|9.4|10"/>
</p:tagLst>
</file>

<file path=ppt/tags/tag2.xml><?xml version="1.0" encoding="utf-8"?>
<p:tagLst xmlns:a="http://schemas.openxmlformats.org/drawingml/2006/main" xmlns:r="http://schemas.openxmlformats.org/officeDocument/2006/relationships" xmlns:p="http://schemas.openxmlformats.org/presentationml/2006/main">
  <p:tag name="TIMING" val="|39.5"/>
</p:tagLst>
</file>

<file path=ppt/tags/tag3.xml><?xml version="1.0" encoding="utf-8"?>
<p:tagLst xmlns:a="http://schemas.openxmlformats.org/drawingml/2006/main" xmlns:r="http://schemas.openxmlformats.org/officeDocument/2006/relationships" xmlns:p="http://schemas.openxmlformats.org/presentationml/2006/main">
  <p:tag name="TIMING" val="|25|5.1|2.1"/>
</p:tagLst>
</file>

<file path=ppt/tags/tag4.xml><?xml version="1.0" encoding="utf-8"?>
<p:tagLst xmlns:a="http://schemas.openxmlformats.org/drawingml/2006/main" xmlns:r="http://schemas.openxmlformats.org/officeDocument/2006/relationships" xmlns:p="http://schemas.openxmlformats.org/presentationml/2006/main">
  <p:tag name="TIMING" val="|19.3|3.9|3.5"/>
</p:tagLst>
</file>

<file path=ppt/tags/tag5.xml><?xml version="1.0" encoding="utf-8"?>
<p:tagLst xmlns:a="http://schemas.openxmlformats.org/drawingml/2006/main" xmlns:r="http://schemas.openxmlformats.org/officeDocument/2006/relationships" xmlns:p="http://schemas.openxmlformats.org/presentationml/2006/main">
  <p:tag name="TIMING" val="|25.7"/>
</p:tagLst>
</file>

<file path=ppt/tags/tag6.xml><?xml version="1.0" encoding="utf-8"?>
<p:tagLst xmlns:a="http://schemas.openxmlformats.org/drawingml/2006/main" xmlns:r="http://schemas.openxmlformats.org/officeDocument/2006/relationships" xmlns:p="http://schemas.openxmlformats.org/presentationml/2006/main">
  <p:tag name="TIMING" val="|31|1.6|15|10.4|39.3|0.5|9.7|1.8|24.5"/>
</p:tagLst>
</file>

<file path=ppt/tags/tag7.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3949</TotalTime>
  <Words>2386</Words>
  <Application>Microsoft Macintosh PowerPoint</Application>
  <PresentationFormat>On-screen Show (4:3)</PresentationFormat>
  <Paragraphs>463</Paragraphs>
  <Slides>67</Slides>
  <Notes>67</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simple-light-2</vt:lpstr>
      <vt:lpstr>An Empirical Study on the Discrepancy between Performance Testing Results from Virtual and Physical Environments </vt:lpstr>
      <vt:lpstr>What are performance tests?</vt:lpstr>
      <vt:lpstr>PowerPoint Presentation</vt:lpstr>
      <vt:lpstr>PowerPoint Presentation</vt:lpstr>
      <vt:lpstr>How is a performance test carried out?</vt:lpstr>
      <vt:lpstr>Background: Types of performance analysis</vt:lpstr>
      <vt:lpstr>How is a performance regression detected?</vt:lpstr>
      <vt:lpstr>How is a performance regression detected?</vt:lpstr>
      <vt:lpstr>Examples from the industry</vt:lpstr>
      <vt:lpstr>Examples from the industry</vt:lpstr>
      <vt:lpstr>Examples from the industry</vt:lpstr>
      <vt:lpstr>Examples from the industry</vt:lpstr>
      <vt:lpstr>Research hypothesis</vt:lpstr>
      <vt:lpstr>Research Questions</vt:lpstr>
      <vt:lpstr>Approach</vt:lpstr>
      <vt:lpstr>Approach</vt:lpstr>
      <vt:lpstr>Approach</vt:lpstr>
      <vt:lpstr>Approach</vt:lpstr>
      <vt:lpstr>Approach</vt:lpstr>
      <vt:lpstr>Approach</vt:lpstr>
      <vt:lpstr>Approach</vt:lpstr>
      <vt:lpstr>Approach</vt:lpstr>
      <vt:lpstr>Approach</vt:lpstr>
      <vt:lpstr>Approach</vt:lpstr>
      <vt:lpstr>Approach</vt:lpstr>
      <vt:lpstr>Approach</vt:lpstr>
      <vt:lpstr>Research Questions</vt:lpstr>
      <vt:lpstr>RQ1: Approach</vt:lpstr>
      <vt:lpstr>DS2: Most performance metrics do not follow the same shape of the distribution in virtual and physical environments. </vt:lpstr>
      <vt:lpstr>KS-Test: Performance metrics that do not follow the same distribution. </vt:lpstr>
      <vt:lpstr>Spearman: Most performance metrics do not have the same trend in virtual and physical environments. </vt:lpstr>
      <vt:lpstr>Research Questions</vt:lpstr>
      <vt:lpstr>RQ2: Approach</vt:lpstr>
      <vt:lpstr>Spearman: The rank of the metrics changes across the environments.</vt:lpstr>
      <vt:lpstr>CS: Heatmap</vt:lpstr>
      <vt:lpstr>CS: There exist differences in correlation among the performance metrics from virtual and physical environments. </vt:lpstr>
      <vt:lpstr>Research Questions</vt:lpstr>
      <vt:lpstr>RQ3: Approach - Statistical modelling</vt:lpstr>
      <vt:lpstr>RQ3: Approach - Statistical modelling</vt:lpstr>
      <vt:lpstr>RQ3: Model Verification</vt:lpstr>
      <vt:lpstr>RQ3: Model Verification</vt:lpstr>
      <vt:lpstr>RQ3: Model Verification</vt:lpstr>
      <vt:lpstr>Discrepancy - DS2: We find that the statistical models built by performance testing results in an environment cannot advocate for the other environment due to discrepancies present.  </vt:lpstr>
      <vt:lpstr>Discrepancy - CS: We find that the statistical models built by performance testing results in an environment cannot advocate for the other environment due to discrepancies present.  </vt:lpstr>
      <vt:lpstr>Examining the impact from other factors on our results</vt:lpstr>
      <vt:lpstr>Instability of the virtual environment</vt:lpstr>
      <vt:lpstr>Performance testing results from the virtual environments are stable.</vt:lpstr>
      <vt:lpstr>2. Impact of the specific virtual machine software</vt:lpstr>
      <vt:lpstr>2. Discrepancy observed during our experiment also exists with the virtual environments that are set up with VMWare. </vt:lpstr>
      <vt:lpstr>3. Impact of allocated resources</vt:lpstr>
      <vt:lpstr>3. Our findings still hold when the allocated resources are changed and this change has minimal impact on the results of our case studies. </vt:lpstr>
      <vt:lpstr>Contributions</vt:lpstr>
      <vt:lpstr>Implications</vt:lpstr>
      <vt:lpstr>Summary</vt:lpstr>
      <vt:lpstr>Summary</vt:lpstr>
      <vt:lpstr>Summary</vt:lpstr>
      <vt:lpstr>Summary</vt:lpstr>
      <vt:lpstr>Summary</vt:lpstr>
      <vt:lpstr>Publications</vt:lpstr>
      <vt:lpstr>PowerPoint Presentation</vt:lpstr>
      <vt:lpstr>CS: Most performance metrics do not follow the same shape of the distribution in virtual and physical environments.</vt:lpstr>
      <vt:lpstr>DS2: Heatmap</vt:lpstr>
      <vt:lpstr>Model Verification</vt:lpstr>
      <vt:lpstr>Model Verification</vt:lpstr>
      <vt:lpstr>Discrepancy: Absolute % Error</vt:lpstr>
      <vt:lpstr>Limitations</vt:lpstr>
      <vt:lpstr>Future 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Empirical Study on the Discrepancy between Performance Testing Results from Virtual and Physical Environments </dc:title>
  <cp:lastModifiedBy>Moiz</cp:lastModifiedBy>
  <cp:revision>22</cp:revision>
  <dcterms:modified xsi:type="dcterms:W3CDTF">2017-07-19T19:06:27Z</dcterms:modified>
</cp:coreProperties>
</file>